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99" r:id="rId2"/>
    <p:sldId id="322" r:id="rId3"/>
    <p:sldId id="311" r:id="rId4"/>
    <p:sldId id="312" r:id="rId5"/>
    <p:sldId id="314" r:id="rId6"/>
    <p:sldId id="326" r:id="rId7"/>
    <p:sldId id="325" r:id="rId8"/>
    <p:sldId id="327" r:id="rId9"/>
    <p:sldId id="328" r:id="rId10"/>
    <p:sldId id="317" r:id="rId11"/>
    <p:sldId id="318" r:id="rId12"/>
    <p:sldId id="330" r:id="rId13"/>
    <p:sldId id="329" r:id="rId14"/>
    <p:sldId id="331"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9096" autoAdjust="0"/>
  </p:normalViewPr>
  <p:slideViewPr>
    <p:cSldViewPr snapToGrid="0">
      <p:cViewPr varScale="1">
        <p:scale>
          <a:sx n="116" d="100"/>
          <a:sy n="116" d="100"/>
        </p:scale>
        <p:origin x="162"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 ВВП</c:v>
                </c:pt>
              </c:strCache>
            </c:strRef>
          </c:tx>
          <c:spPr>
            <a:gradFill rotWithShape="1">
              <a:gsLst>
                <a:gs pos="0">
                  <a:schemeClr val="accent1">
                    <a:tint val="70000"/>
                    <a:satMod val="130000"/>
                  </a:schemeClr>
                </a:gs>
                <a:gs pos="43000">
                  <a:schemeClr val="accent1">
                    <a:tint val="44000"/>
                    <a:satMod val="165000"/>
                  </a:schemeClr>
                </a:gs>
                <a:gs pos="93000">
                  <a:schemeClr val="accent1">
                    <a:tint val="15000"/>
                    <a:satMod val="165000"/>
                  </a:schemeClr>
                </a:gs>
                <a:gs pos="100000">
                  <a:schemeClr val="accent1">
                    <a:tint val="5000"/>
                    <a:satMod val="250000"/>
                  </a:schemeClr>
                </a:gs>
              </a:gsLst>
              <a:path path="circle">
                <a:fillToRect l="50000" t="130000" r="50000" b="-30000"/>
              </a:path>
            </a:gradFill>
            <a:ln w="9525" cap="flat" cmpd="sng" algn="ctr">
              <a:solidFill>
                <a:schemeClr val="accent1">
                  <a:shade val="95000"/>
                </a:schemeClr>
              </a:solidFill>
              <a:round/>
            </a:ln>
            <a:effectLst>
              <a:outerShdw blurRad="57150" dist="38100" dir="5400000" algn="ctr" rotWithShape="0">
                <a:scrgbClr r="0" g="0" b="0">
                  <a:shade val="9000"/>
                  <a:alpha val="48000"/>
                  <a:satMod val="105000"/>
                </a:scrgbClr>
              </a:outerShdw>
            </a:effectLst>
          </c:spPr>
          <c:invertIfNegative val="0"/>
          <c:cat>
            <c:strRef>
              <c:f>Лист1!$A$2:$A$17</c:f>
              <c:strCache>
                <c:ptCount val="16"/>
                <c:pt idx="0">
                  <c:v>Израиль</c:v>
                </c:pt>
                <c:pt idx="1">
                  <c:v>Швеция</c:v>
                </c:pt>
                <c:pt idx="2">
                  <c:v>Финляндия</c:v>
                </c:pt>
                <c:pt idx="3">
                  <c:v>Япония</c:v>
                </c:pt>
                <c:pt idx="4">
                  <c:v>Южная Корея</c:v>
                </c:pt>
                <c:pt idx="5">
                  <c:v>США</c:v>
                </c:pt>
                <c:pt idx="6">
                  <c:v>Германия</c:v>
                </c:pt>
                <c:pt idx="7">
                  <c:v>Дания</c:v>
                </c:pt>
                <c:pt idx="8">
                  <c:v>Австрия</c:v>
                </c:pt>
                <c:pt idx="9">
                  <c:v>Тайвань</c:v>
                </c:pt>
                <c:pt idx="10">
                  <c:v>Франция</c:v>
                </c:pt>
                <c:pt idx="11">
                  <c:v>Нидерланды</c:v>
                </c:pt>
                <c:pt idx="12">
                  <c:v>Китай</c:v>
                </c:pt>
                <c:pt idx="13">
                  <c:v>Россия</c:v>
                </c:pt>
                <c:pt idx="14">
                  <c:v>Портулагия</c:v>
                </c:pt>
                <c:pt idx="15">
                  <c:v>Польша</c:v>
                </c:pt>
              </c:strCache>
            </c:strRef>
          </c:cat>
          <c:val>
            <c:numRef>
              <c:f>Лист1!$B$2:$B$17</c:f>
              <c:numCache>
                <c:formatCode>General</c:formatCode>
                <c:ptCount val="16"/>
                <c:pt idx="0">
                  <c:v>4.05</c:v>
                </c:pt>
                <c:pt idx="1">
                  <c:v>3.39</c:v>
                </c:pt>
                <c:pt idx="2">
                  <c:v>3.33</c:v>
                </c:pt>
                <c:pt idx="3">
                  <c:v>3.31</c:v>
                </c:pt>
                <c:pt idx="4">
                  <c:v>2.65</c:v>
                </c:pt>
                <c:pt idx="5">
                  <c:v>2.5099999999999998</c:v>
                </c:pt>
                <c:pt idx="6">
                  <c:v>2.42</c:v>
                </c:pt>
                <c:pt idx="7">
                  <c:v>2.39</c:v>
                </c:pt>
                <c:pt idx="8">
                  <c:v>2.38</c:v>
                </c:pt>
                <c:pt idx="9">
                  <c:v>2.3199999999999998</c:v>
                </c:pt>
                <c:pt idx="10">
                  <c:v>2.04</c:v>
                </c:pt>
                <c:pt idx="11">
                  <c:v>1.79</c:v>
                </c:pt>
                <c:pt idx="12">
                  <c:v>1.31</c:v>
                </c:pt>
                <c:pt idx="13">
                  <c:v>1.07</c:v>
                </c:pt>
                <c:pt idx="14">
                  <c:v>0.76</c:v>
                </c:pt>
                <c:pt idx="15">
                  <c:v>0.56000000000000005</c:v>
                </c:pt>
              </c:numCache>
            </c:numRef>
          </c:val>
        </c:ser>
        <c:dLbls>
          <c:showLegendKey val="0"/>
          <c:showVal val="0"/>
          <c:showCatName val="0"/>
          <c:showSerName val="0"/>
          <c:showPercent val="0"/>
          <c:showBubbleSize val="0"/>
        </c:dLbls>
        <c:gapWidth val="100"/>
        <c:overlap val="-24"/>
        <c:axId val="988293024"/>
        <c:axId val="988293568"/>
      </c:barChart>
      <c:catAx>
        <c:axId val="988293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ru-RU"/>
          </a:p>
        </c:txPr>
        <c:crossAx val="988293568"/>
        <c:crosses val="autoZero"/>
        <c:auto val="1"/>
        <c:lblAlgn val="ctr"/>
        <c:lblOffset val="100"/>
        <c:noMultiLvlLbl val="0"/>
      </c:catAx>
      <c:valAx>
        <c:axId val="988293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ru-RU"/>
          </a:p>
        </c:txPr>
        <c:crossAx val="9882930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 ВВП</c:v>
                </c:pt>
              </c:strCache>
            </c:strRef>
          </c:tx>
          <c:spPr>
            <a:gradFill rotWithShape="1">
              <a:gsLst>
                <a:gs pos="0">
                  <a:schemeClr val="accent1">
                    <a:tint val="70000"/>
                    <a:satMod val="130000"/>
                  </a:schemeClr>
                </a:gs>
                <a:gs pos="43000">
                  <a:schemeClr val="accent1">
                    <a:tint val="44000"/>
                    <a:satMod val="165000"/>
                  </a:schemeClr>
                </a:gs>
                <a:gs pos="93000">
                  <a:schemeClr val="accent1">
                    <a:tint val="15000"/>
                    <a:satMod val="165000"/>
                  </a:schemeClr>
                </a:gs>
                <a:gs pos="100000">
                  <a:schemeClr val="accent1">
                    <a:tint val="5000"/>
                    <a:satMod val="250000"/>
                  </a:schemeClr>
                </a:gs>
              </a:gsLst>
              <a:path path="circle">
                <a:fillToRect l="50000" t="130000" r="50000" b="-30000"/>
              </a:path>
            </a:gradFill>
            <a:ln w="9525" cap="flat" cmpd="sng" algn="ctr">
              <a:solidFill>
                <a:schemeClr val="accent1">
                  <a:shade val="95000"/>
                </a:schemeClr>
              </a:solidFill>
              <a:round/>
            </a:ln>
            <a:effectLst>
              <a:outerShdw blurRad="57150" dist="38100" dir="5400000" algn="ctr" rotWithShape="0">
                <a:scrgbClr r="0" g="0" b="0">
                  <a:shade val="9000"/>
                  <a:alpha val="48000"/>
                  <a:satMod val="105000"/>
                </a:scrgbClr>
              </a:outerShdw>
            </a:effectLst>
          </c:spPr>
          <c:invertIfNegative val="0"/>
          <c:cat>
            <c:strRef>
              <c:f>Лист1!$A$2:$A$17</c:f>
              <c:strCache>
                <c:ptCount val="16"/>
                <c:pt idx="0">
                  <c:v>Израиль</c:v>
                </c:pt>
                <c:pt idx="1">
                  <c:v>Южная Корея</c:v>
                </c:pt>
                <c:pt idx="2">
                  <c:v>Тайвань</c:v>
                </c:pt>
                <c:pt idx="3">
                  <c:v>Швеция</c:v>
                </c:pt>
                <c:pt idx="4">
                  <c:v>США</c:v>
                </c:pt>
                <c:pt idx="5">
                  <c:v>Япония</c:v>
                </c:pt>
                <c:pt idx="6">
                  <c:v>Австрия</c:v>
                </c:pt>
                <c:pt idx="7">
                  <c:v>Германия</c:v>
                </c:pt>
                <c:pt idx="8">
                  <c:v>Дания</c:v>
                </c:pt>
                <c:pt idx="9">
                  <c:v>Финляндия</c:v>
                </c:pt>
                <c:pt idx="10">
                  <c:v>Китай</c:v>
                </c:pt>
                <c:pt idx="11">
                  <c:v>Франция</c:v>
                </c:pt>
                <c:pt idx="12">
                  <c:v>Нидерланды</c:v>
                </c:pt>
                <c:pt idx="13">
                  <c:v>Португалия</c:v>
                </c:pt>
                <c:pt idx="14">
                  <c:v>Польша</c:v>
                </c:pt>
                <c:pt idx="15">
                  <c:v>Россия</c:v>
                </c:pt>
              </c:strCache>
            </c:strRef>
          </c:cat>
          <c:val>
            <c:numRef>
              <c:f>Лист1!$B$2:$B$17</c:f>
              <c:numCache>
                <c:formatCode>General</c:formatCode>
                <c:ptCount val="16"/>
                <c:pt idx="0">
                  <c:v>5.44</c:v>
                </c:pt>
                <c:pt idx="1">
                  <c:v>4.8099999999999996</c:v>
                </c:pt>
                <c:pt idx="2">
                  <c:v>3.64</c:v>
                </c:pt>
                <c:pt idx="3">
                  <c:v>3.53</c:v>
                </c:pt>
                <c:pt idx="4">
                  <c:v>3.45</c:v>
                </c:pt>
                <c:pt idx="5">
                  <c:v>3.27</c:v>
                </c:pt>
                <c:pt idx="6">
                  <c:v>3.2</c:v>
                </c:pt>
                <c:pt idx="7">
                  <c:v>3.14</c:v>
                </c:pt>
                <c:pt idx="8">
                  <c:v>2.96</c:v>
                </c:pt>
                <c:pt idx="9">
                  <c:v>2.91</c:v>
                </c:pt>
                <c:pt idx="10">
                  <c:v>2.4</c:v>
                </c:pt>
                <c:pt idx="11">
                  <c:v>2.35</c:v>
                </c:pt>
                <c:pt idx="12">
                  <c:v>2.29</c:v>
                </c:pt>
                <c:pt idx="13">
                  <c:v>1.62</c:v>
                </c:pt>
                <c:pt idx="14">
                  <c:v>1.39</c:v>
                </c:pt>
                <c:pt idx="15">
                  <c:v>1.1000000000000001</c:v>
                </c:pt>
              </c:numCache>
            </c:numRef>
          </c:val>
        </c:ser>
        <c:dLbls>
          <c:showLegendKey val="0"/>
          <c:showVal val="0"/>
          <c:showCatName val="0"/>
          <c:showSerName val="0"/>
          <c:showPercent val="0"/>
          <c:showBubbleSize val="0"/>
        </c:dLbls>
        <c:gapWidth val="100"/>
        <c:overlap val="-24"/>
        <c:axId val="988294112"/>
        <c:axId val="1072724192"/>
      </c:barChart>
      <c:catAx>
        <c:axId val="98829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ru-RU"/>
          </a:p>
        </c:txPr>
        <c:crossAx val="1072724192"/>
        <c:crosses val="autoZero"/>
        <c:auto val="1"/>
        <c:lblAlgn val="ctr"/>
        <c:lblOffset val="100"/>
        <c:noMultiLvlLbl val="0"/>
      </c:catAx>
      <c:valAx>
        <c:axId val="1072724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ru-RU"/>
          </a:p>
        </c:txPr>
        <c:crossAx val="9882941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ru-RU"/>
        </a:p>
      </c:txPr>
    </c:title>
    <c:autoTitleDeleted val="0"/>
    <c:plotArea>
      <c:layout>
        <c:manualLayout>
          <c:layoutTarget val="inner"/>
          <c:xMode val="edge"/>
          <c:yMode val="edge"/>
          <c:x val="6.1333661417322841E-2"/>
          <c:y val="0.15008211429120857"/>
          <c:w val="0.92147883858267732"/>
          <c:h val="0.76748654235442049"/>
        </c:manualLayout>
      </c:layout>
      <c:lineChart>
        <c:grouping val="standard"/>
        <c:varyColors val="0"/>
        <c:ser>
          <c:idx val="0"/>
          <c:order val="0"/>
          <c:tx>
            <c:strRef>
              <c:f>Лист1!$B$1</c:f>
              <c:strCache>
                <c:ptCount val="1"/>
                <c:pt idx="0">
                  <c:v>% ВВП</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ru-RU"/>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Лист1!$A$2:$A$17</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Лист1!$B$2:$B$17</c:f>
              <c:numCache>
                <c:formatCode>General</c:formatCode>
                <c:ptCount val="16"/>
                <c:pt idx="0">
                  <c:v>0.15</c:v>
                </c:pt>
                <c:pt idx="1">
                  <c:v>0.16</c:v>
                </c:pt>
                <c:pt idx="2">
                  <c:v>0.16</c:v>
                </c:pt>
                <c:pt idx="3">
                  <c:v>0.17</c:v>
                </c:pt>
                <c:pt idx="4">
                  <c:v>0.21</c:v>
                </c:pt>
                <c:pt idx="5">
                  <c:v>0.18</c:v>
                </c:pt>
                <c:pt idx="6">
                  <c:v>0.15</c:v>
                </c:pt>
                <c:pt idx="7">
                  <c:v>0.13</c:v>
                </c:pt>
                <c:pt idx="8">
                  <c:v>0.15</c:v>
                </c:pt>
                <c:pt idx="9">
                  <c:v>0.15</c:v>
                </c:pt>
                <c:pt idx="10">
                  <c:v>0.14000000000000001</c:v>
                </c:pt>
                <c:pt idx="11">
                  <c:v>0.12</c:v>
                </c:pt>
                <c:pt idx="12">
                  <c:v>0.13</c:v>
                </c:pt>
                <c:pt idx="13">
                  <c:v>0.14000000000000001</c:v>
                </c:pt>
                <c:pt idx="14">
                  <c:v>0.18</c:v>
                </c:pt>
                <c:pt idx="15">
                  <c:v>0.19</c:v>
                </c:pt>
              </c:numCache>
            </c:numRef>
          </c:val>
          <c:smooth val="0"/>
        </c:ser>
        <c:dLbls>
          <c:dLblPos val="ctr"/>
          <c:showLegendKey val="0"/>
          <c:showVal val="1"/>
          <c:showCatName val="0"/>
          <c:showSerName val="0"/>
          <c:showPercent val="0"/>
          <c:showBubbleSize val="0"/>
        </c:dLbls>
        <c:marker val="1"/>
        <c:smooth val="0"/>
        <c:axId val="1072735616"/>
        <c:axId val="1072729632"/>
      </c:lineChart>
      <c:catAx>
        <c:axId val="10727356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ru-RU"/>
          </a:p>
        </c:txPr>
        <c:crossAx val="1072729632"/>
        <c:crosses val="autoZero"/>
        <c:auto val="1"/>
        <c:lblAlgn val="ctr"/>
        <c:lblOffset val="100"/>
        <c:noMultiLvlLbl val="0"/>
      </c:catAx>
      <c:valAx>
        <c:axId val="10727296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7273561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1E5D0C-97E6-47A4-B5A9-452522AF8D42}" type="datetimeFigureOut">
              <a:rPr lang="ru-RU" smtClean="0"/>
              <a:pPr/>
              <a:t>02.02.2023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FED88E-8195-4200-9239-50A782E8C0B6}" type="slidenum">
              <a:rPr lang="ru-RU" smtClean="0"/>
              <a:pPr/>
              <a:t>‹#›</a:t>
            </a:fld>
            <a:endParaRPr lang="ru-RU"/>
          </a:p>
        </p:txBody>
      </p:sp>
    </p:spTree>
    <p:extLst>
      <p:ext uri="{BB962C8B-B14F-4D97-AF65-F5344CB8AC3E}">
        <p14:creationId xmlns:p14="http://schemas.microsoft.com/office/powerpoint/2010/main" val="2396375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8B320D5-5381-40AA-9764-DFE3B445680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669F4720-E86E-4ECE-82BA-71BD798A05E1}" type="datetimeFigureOut">
              <a:rPr lang="ru-RU" smtClean="0"/>
              <a:pPr/>
              <a:t>02.02.2023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69600" y="6356351"/>
            <a:ext cx="812800" cy="365125"/>
          </a:xfrm>
        </p:spPr>
        <p:txBody>
          <a:bodyPr/>
          <a:lstStyle/>
          <a:p>
            <a:fld id="{D8B320D5-5381-40AA-9764-DFE3B4456800}" type="slidenum">
              <a:rPr lang="ru-RU" smtClean="0"/>
              <a:pPr/>
              <a:t>‹#›</a:t>
            </a:fld>
            <a:endParaRPr lang="ru-RU"/>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9F4720-E86E-4ECE-82BA-71BD798A05E1}" type="datetimeFigureOut">
              <a:rPr lang="ru-RU" smtClean="0"/>
              <a:pPr/>
              <a:t>02.02.2023</a:t>
            </a:fld>
            <a:endParaRPr lang="ru-RU"/>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8B320D5-5381-40AA-9764-DFE3B4456800}" type="slidenum">
              <a:rPr lang="ru-RU" smtClean="0"/>
              <a:pPr/>
              <a:t>‹#›</a:t>
            </a:fld>
            <a:endParaRPr lang="ru-RU"/>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5752" y="1153297"/>
            <a:ext cx="11623210" cy="1664044"/>
          </a:xfrm>
          <a:noFill/>
          <a:effectLst>
            <a:outerShdw blurRad="50800" dist="38100" dir="5400000" algn="t" rotWithShape="0">
              <a:prstClr val="black">
                <a:alpha val="40000"/>
              </a:prstClr>
            </a:outerShdw>
          </a:effectLst>
        </p:spPr>
        <p:txBody>
          <a:bodyPr>
            <a:noAutofit/>
            <a:scene3d>
              <a:camera prst="orthographicFront"/>
              <a:lightRig rig="freezing" dir="t">
                <a:rot lat="0" lon="0" rev="5640000"/>
              </a:lightRig>
            </a:scene3d>
            <a:sp3d extrusionH="57150" prstMaterial="flat">
              <a:bevelT w="50800" h="38100" prst="riblet"/>
              <a:contourClr>
                <a:schemeClr val="tx2"/>
              </a:contourClr>
            </a:sp3d>
          </a:bodyPr>
          <a:lstStyle/>
          <a:p>
            <a:pPr algn="ctr"/>
            <a:r>
              <a:rPr lang="ru-RU" sz="4000" dirty="0" smtClean="0">
                <a:solidFill>
                  <a:srgbClr val="0070C0"/>
                </a:solidFill>
                <a:effectLst/>
              </a:rPr>
              <a:t>Бюджетное финансирование российской науки</a:t>
            </a:r>
            <a:r>
              <a:rPr lang="en-US" sz="4000" dirty="0" smtClean="0">
                <a:solidFill>
                  <a:srgbClr val="0070C0"/>
                </a:solidFill>
                <a:effectLst/>
              </a:rPr>
              <a:t>: </a:t>
            </a:r>
            <a:r>
              <a:rPr lang="ru-RU" sz="4000" dirty="0" smtClean="0">
                <a:solidFill>
                  <a:srgbClr val="0070C0"/>
                </a:solidFill>
                <a:effectLst/>
              </a:rPr>
              <a:t>нужны ли мы нам</a:t>
            </a:r>
            <a:r>
              <a:rPr lang="en-US" sz="4000" dirty="0" smtClean="0">
                <a:solidFill>
                  <a:srgbClr val="0070C0"/>
                </a:solidFill>
                <a:effectLst/>
              </a:rPr>
              <a:t>?</a:t>
            </a:r>
            <a:r>
              <a:rPr lang="ru-RU" sz="4000" b="0" dirty="0">
                <a:solidFill>
                  <a:srgbClr val="0070C0"/>
                </a:solidFill>
                <a:effectLst/>
              </a:rPr>
              <a:t> </a:t>
            </a:r>
            <a:endParaRPr lang="ru-RU" sz="4000" dirty="0">
              <a:ln>
                <a:solidFill>
                  <a:schemeClr val="tx1"/>
                </a:solidFill>
              </a:ln>
              <a:solidFill>
                <a:srgbClr val="0070C0"/>
              </a:solidFill>
            </a:endParaRPr>
          </a:p>
        </p:txBody>
      </p:sp>
      <p:sp>
        <p:nvSpPr>
          <p:cNvPr id="3" name="Подзаголовок 2"/>
          <p:cNvSpPr>
            <a:spLocks noGrp="1"/>
          </p:cNvSpPr>
          <p:nvPr>
            <p:ph type="subTitle" idx="1"/>
          </p:nvPr>
        </p:nvSpPr>
        <p:spPr>
          <a:xfrm>
            <a:off x="630875" y="3144085"/>
            <a:ext cx="10472928" cy="1752600"/>
          </a:xfrm>
        </p:spPr>
        <p:txBody>
          <a:bodyPr>
            <a:normAutofit/>
          </a:bodyPr>
          <a:lstStyle/>
          <a:p>
            <a:pPr algn="ctr"/>
            <a:r>
              <a:rPr lang="ru-RU" i="1" dirty="0" smtClean="0"/>
              <a:t>Евгений Онищенко,</a:t>
            </a:r>
          </a:p>
          <a:p>
            <a:pPr algn="ctr"/>
            <a:r>
              <a:rPr lang="ru-RU" i="1" dirty="0" smtClean="0"/>
              <a:t>Профсоюз работников РАН</a:t>
            </a:r>
            <a:endParaRPr lang="ru-RU" i="1" dirty="0"/>
          </a:p>
        </p:txBody>
      </p:sp>
      <p:sp>
        <p:nvSpPr>
          <p:cNvPr id="6" name="Подзаголовок 2"/>
          <p:cNvSpPr txBox="1">
            <a:spLocks/>
          </p:cNvSpPr>
          <p:nvPr/>
        </p:nvSpPr>
        <p:spPr>
          <a:xfrm>
            <a:off x="416398" y="6013622"/>
            <a:ext cx="11174239" cy="595307"/>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r>
              <a:rPr lang="ru-RU" dirty="0" smtClean="0"/>
              <a:t>Правда, Московская область, 31 января 2023 года</a:t>
            </a:r>
            <a:endParaRPr lang="en-US" dirty="0" smtClean="0"/>
          </a:p>
          <a:p>
            <a:endParaRPr lang="ru-RU" dirty="0"/>
          </a:p>
        </p:txBody>
      </p:sp>
    </p:spTree>
    <p:extLst>
      <p:ext uri="{BB962C8B-B14F-4D97-AF65-F5344CB8AC3E}">
        <p14:creationId xmlns:p14="http://schemas.microsoft.com/office/powerpoint/2010/main" val="2141818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871" y="543094"/>
            <a:ext cx="11666136" cy="1084739"/>
          </a:xfrm>
        </p:spPr>
        <p:txBody>
          <a:bodyPr>
            <a:normAutofit fontScale="90000"/>
          </a:bodyPr>
          <a:lstStyle/>
          <a:p>
            <a:pPr algn="ctr"/>
            <a:r>
              <a:rPr lang="ru-RU" dirty="0"/>
              <a:t>«Не советую, гражданин... </a:t>
            </a:r>
            <a:r>
              <a:rPr lang="ru-RU" dirty="0" err="1"/>
              <a:t>мнэ</a:t>
            </a:r>
            <a:r>
              <a:rPr lang="ru-RU" dirty="0"/>
              <a:t>-э... не советую. </a:t>
            </a:r>
            <a:r>
              <a:rPr lang="ru-RU" dirty="0" smtClean="0"/>
              <a:t>Съедят»</a:t>
            </a:r>
            <a:endParaRPr lang="ru-RU" dirty="0"/>
          </a:p>
        </p:txBody>
      </p:sp>
      <p:pic>
        <p:nvPicPr>
          <p:cNvPr id="1030" name="Picture 6" descr="https://dogdiary.ru/wp-content/uploads/2014/12/nemetskij-dog-i-chihuahu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1472" y="1728318"/>
            <a:ext cx="5316353" cy="471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696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605" y="362223"/>
            <a:ext cx="11191101" cy="848574"/>
          </a:xfrm>
        </p:spPr>
        <p:txBody>
          <a:bodyPr>
            <a:normAutofit/>
          </a:bodyPr>
          <a:lstStyle/>
          <a:p>
            <a:pPr algn="ctr"/>
            <a:r>
              <a:rPr lang="ru-RU" dirty="0" smtClean="0"/>
              <a:t>Не только может, но и должен!</a:t>
            </a:r>
            <a:endParaRPr lang="ru-RU" dirty="0"/>
          </a:p>
        </p:txBody>
      </p:sp>
      <p:sp>
        <p:nvSpPr>
          <p:cNvPr id="3" name="Объект 2"/>
          <p:cNvSpPr>
            <a:spLocks noGrp="1"/>
          </p:cNvSpPr>
          <p:nvPr>
            <p:ph idx="1"/>
          </p:nvPr>
        </p:nvSpPr>
        <p:spPr>
          <a:xfrm>
            <a:off x="211015" y="1433385"/>
            <a:ext cx="11686233" cy="5017657"/>
          </a:xfrm>
        </p:spPr>
        <p:txBody>
          <a:bodyPr>
            <a:normAutofit lnSpcReduction="10000"/>
          </a:bodyPr>
          <a:lstStyle/>
          <a:p>
            <a:pPr algn="just"/>
            <a:r>
              <a:rPr lang="ru-RU" sz="2400" dirty="0"/>
              <a:t>По поручению Президиума Центрального совета Профсоюза Аналитический центр Профсоюза представил предложения по выбору приоритетных направлений работы Профсоюза на 2023 год, исходя из того, что действия по данным направлениям дают принципиальную возможность существенно улучшить (или не допустить прогнозируемого серьезного ухудшения) положения большого числа работников академических институтов (например, в части заработной платы, материально-технического обеспечения исследовательской деятельности, условий труда и т.д.). </a:t>
            </a:r>
          </a:p>
          <a:p>
            <a:r>
              <a:rPr lang="ru-RU" sz="2400" dirty="0"/>
              <a:t>Центральный совет Профсоюза П О С Т А Н О В Л Я Е Т:</a:t>
            </a:r>
          </a:p>
          <a:p>
            <a:r>
              <a:rPr lang="ru-RU" sz="2400" dirty="0"/>
              <a:t> </a:t>
            </a:r>
          </a:p>
          <a:p>
            <a:pPr lvl="0"/>
            <a:r>
              <a:rPr lang="ru-RU" sz="2400" b="1" dirty="0"/>
              <a:t>Признать приоритетными направлениями работы Профсоюза на 2023 год:</a:t>
            </a:r>
          </a:p>
          <a:p>
            <a:r>
              <a:rPr lang="ru-RU" sz="2400" dirty="0"/>
              <a:t>- </a:t>
            </a:r>
            <a:r>
              <a:rPr lang="ru-RU" sz="2400" b="1" i="1" dirty="0"/>
              <a:t>действия, направленные на увеличение бюджетного финансирования науки;</a:t>
            </a:r>
          </a:p>
          <a:p>
            <a:pPr marL="0" indent="0" algn="just" fontAlgn="base">
              <a:lnSpc>
                <a:spcPct val="90000"/>
              </a:lnSpc>
              <a:spcBef>
                <a:spcPts val="576"/>
              </a:spcBef>
              <a:buClrTx/>
              <a:buSzPts val="2400"/>
              <a:buNone/>
            </a:pPr>
            <a:endParaRPr lang="ru-RU" sz="2400" dirty="0"/>
          </a:p>
        </p:txBody>
      </p:sp>
    </p:spTree>
    <p:extLst>
      <p:ext uri="{BB962C8B-B14F-4D97-AF65-F5344CB8AC3E}">
        <p14:creationId xmlns:p14="http://schemas.microsoft.com/office/powerpoint/2010/main" val="1435515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605" y="494271"/>
            <a:ext cx="11516498" cy="871859"/>
          </a:xfrm>
        </p:spPr>
        <p:txBody>
          <a:bodyPr>
            <a:normAutofit/>
          </a:bodyPr>
          <a:lstStyle/>
          <a:p>
            <a:pPr algn="ctr"/>
            <a:r>
              <a:rPr lang="ru-RU" dirty="0" smtClean="0"/>
              <a:t>Разработан план действий на 2023 год</a:t>
            </a:r>
            <a:endParaRPr lang="ru-RU" dirty="0"/>
          </a:p>
        </p:txBody>
      </p:sp>
      <p:sp>
        <p:nvSpPr>
          <p:cNvPr id="3" name="Объект 2"/>
          <p:cNvSpPr>
            <a:spLocks noGrp="1"/>
          </p:cNvSpPr>
          <p:nvPr>
            <p:ph idx="1"/>
          </p:nvPr>
        </p:nvSpPr>
        <p:spPr>
          <a:xfrm>
            <a:off x="436605" y="1589903"/>
            <a:ext cx="11129319" cy="4539049"/>
          </a:xfrm>
        </p:spPr>
        <p:txBody>
          <a:bodyPr>
            <a:normAutofit lnSpcReduction="10000"/>
          </a:bodyPr>
          <a:lstStyle/>
          <a:p>
            <a:pPr marL="347472" indent="-347472" algn="just" fontAlgn="base">
              <a:lnSpc>
                <a:spcPct val="90000"/>
              </a:lnSpc>
              <a:spcBef>
                <a:spcPts val="576"/>
              </a:spcBef>
              <a:buClrTx/>
              <a:buSzPts val="2400"/>
              <a:buFont typeface="Arial"/>
              <a:buChar char="•"/>
            </a:pPr>
            <a:r>
              <a:rPr lang="ru-RU" sz="2800" b="1" dirty="0" smtClean="0"/>
              <a:t>Сформирован Координационный комитет</a:t>
            </a:r>
            <a:r>
              <a:rPr lang="en-US" sz="2800" b="1" dirty="0" smtClean="0"/>
              <a:t>; </a:t>
            </a:r>
            <a:endParaRPr lang="ru-RU" sz="2800" b="1" dirty="0" smtClean="0"/>
          </a:p>
          <a:p>
            <a:pPr marL="347472" indent="-347472" algn="just" fontAlgn="base">
              <a:lnSpc>
                <a:spcPct val="90000"/>
              </a:lnSpc>
              <a:spcBef>
                <a:spcPts val="576"/>
              </a:spcBef>
              <a:buClrTx/>
              <a:buSzPts val="2400"/>
              <a:buFont typeface="Arial"/>
              <a:buChar char="•"/>
            </a:pPr>
            <a:r>
              <a:rPr lang="ru-RU" sz="2800" b="1" dirty="0" smtClean="0"/>
              <a:t>Комиссии начинают думать о </a:t>
            </a:r>
            <a:r>
              <a:rPr lang="ru-RU" sz="2800" b="1" dirty="0"/>
              <a:t>наиболее результативных формах действий по достижению поставленных </a:t>
            </a:r>
            <a:r>
              <a:rPr lang="ru-RU" sz="2800" b="1" dirty="0" smtClean="0"/>
              <a:t>целей</a:t>
            </a:r>
            <a:r>
              <a:rPr lang="en-US" sz="2800" b="1" dirty="0" smtClean="0"/>
              <a:t>;</a:t>
            </a:r>
          </a:p>
          <a:p>
            <a:pPr marL="347472" indent="-347472" algn="just" fontAlgn="base">
              <a:lnSpc>
                <a:spcPct val="90000"/>
              </a:lnSpc>
              <a:spcBef>
                <a:spcPts val="576"/>
              </a:spcBef>
              <a:buClrTx/>
              <a:buSzPts val="2400"/>
              <a:buFont typeface="Arial"/>
              <a:buChar char="•"/>
            </a:pPr>
            <a:r>
              <a:rPr lang="ru-RU" sz="2800" b="1" dirty="0" smtClean="0"/>
              <a:t>Готовимся работать с Минобрнауки и РАН</a:t>
            </a:r>
            <a:r>
              <a:rPr lang="en-US" sz="2800" b="1" dirty="0" smtClean="0"/>
              <a:t>;</a:t>
            </a:r>
          </a:p>
          <a:p>
            <a:pPr marL="347472" indent="-347472" algn="just" fontAlgn="base">
              <a:lnSpc>
                <a:spcPct val="90000"/>
              </a:lnSpc>
              <a:spcBef>
                <a:spcPts val="576"/>
              </a:spcBef>
              <a:buClrTx/>
              <a:buSzPts val="2400"/>
              <a:buFont typeface="Arial"/>
              <a:buChar char="•"/>
            </a:pPr>
            <a:r>
              <a:rPr lang="ru-RU" sz="2800" b="1" dirty="0" smtClean="0"/>
              <a:t>Планируем большую кампанию по направлению обращений профсоюзных организаций и отдельных граждан в органы власти о недостаточном финансировании науки</a:t>
            </a:r>
            <a:r>
              <a:rPr lang="en-US" sz="2800" b="1" dirty="0" smtClean="0"/>
              <a:t>;</a:t>
            </a:r>
          </a:p>
          <a:p>
            <a:pPr marL="347472" indent="-347472" algn="just" fontAlgn="base">
              <a:lnSpc>
                <a:spcPct val="90000"/>
              </a:lnSpc>
              <a:spcBef>
                <a:spcPts val="576"/>
              </a:spcBef>
              <a:buClrTx/>
              <a:buSzPts val="2400"/>
              <a:buFont typeface="Arial"/>
              <a:buChar char="•"/>
            </a:pPr>
            <a:r>
              <a:rPr lang="ru-RU" sz="2800" b="1" dirty="0" smtClean="0"/>
              <a:t>Планируем работу со СМИ и информационными агентствами</a:t>
            </a:r>
            <a:r>
              <a:rPr lang="en-US" sz="2800" b="1" dirty="0" smtClean="0"/>
              <a:t>;</a:t>
            </a:r>
            <a:r>
              <a:rPr lang="ru-RU" sz="2800" b="1" dirty="0" smtClean="0"/>
              <a:t> </a:t>
            </a:r>
            <a:endParaRPr lang="en-US" sz="2800" b="1" dirty="0" smtClean="0"/>
          </a:p>
          <a:p>
            <a:pPr marL="347472" indent="-347472" algn="just" fontAlgn="base">
              <a:lnSpc>
                <a:spcPct val="90000"/>
              </a:lnSpc>
              <a:spcBef>
                <a:spcPts val="576"/>
              </a:spcBef>
              <a:buClrTx/>
              <a:buSzPts val="2400"/>
              <a:buFont typeface="Arial"/>
              <a:buChar char="•"/>
            </a:pPr>
            <a:r>
              <a:rPr lang="ru-RU" sz="2800" b="1" dirty="0" smtClean="0"/>
              <a:t>И т.д.</a:t>
            </a:r>
            <a:endParaRPr lang="en-US" sz="2800" b="1" dirty="0" smtClean="0"/>
          </a:p>
          <a:p>
            <a:pPr marL="0" indent="0" algn="just" fontAlgn="base">
              <a:lnSpc>
                <a:spcPct val="90000"/>
              </a:lnSpc>
              <a:spcBef>
                <a:spcPts val="576"/>
              </a:spcBef>
              <a:buClrTx/>
              <a:buSzPts val="2400"/>
              <a:buNone/>
            </a:pPr>
            <a:endParaRPr lang="en-US" sz="2400" b="1" dirty="0" smtClean="0"/>
          </a:p>
        </p:txBody>
      </p:sp>
    </p:spTree>
    <p:extLst>
      <p:ext uri="{BB962C8B-B14F-4D97-AF65-F5344CB8AC3E}">
        <p14:creationId xmlns:p14="http://schemas.microsoft.com/office/powerpoint/2010/main" val="550913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871" y="543094"/>
            <a:ext cx="11666136" cy="1084739"/>
          </a:xfrm>
        </p:spPr>
        <p:txBody>
          <a:bodyPr>
            <a:normAutofit fontScale="90000"/>
          </a:bodyPr>
          <a:lstStyle/>
          <a:p>
            <a:pPr algn="ctr"/>
            <a:r>
              <a:rPr lang="ru-RU" dirty="0" smtClean="0"/>
              <a:t>Готовимся работать, не забывая про психологию наших людей…</a:t>
            </a:r>
            <a:endParaRPr lang="ru-RU" dirty="0"/>
          </a:p>
        </p:txBody>
      </p:sp>
      <p:pic>
        <p:nvPicPr>
          <p:cNvPr id="2052" name="Picture 4" descr="http://memesmix.net/media/created/bj4da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01281" y="1935163"/>
            <a:ext cx="4389437" cy="4389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178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605" y="494271"/>
            <a:ext cx="11516498" cy="871859"/>
          </a:xfrm>
        </p:spPr>
        <p:txBody>
          <a:bodyPr>
            <a:normAutofit fontScale="90000"/>
          </a:bodyPr>
          <a:lstStyle/>
          <a:p>
            <a:pPr algn="ctr"/>
            <a:r>
              <a:rPr lang="ru-RU" dirty="0" smtClean="0"/>
              <a:t>Что важно сделать, чтобы добиться успеха</a:t>
            </a:r>
            <a:r>
              <a:rPr lang="ru-RU" dirty="0"/>
              <a:t>?</a:t>
            </a:r>
            <a:r>
              <a:rPr lang="ru-RU" dirty="0" smtClean="0"/>
              <a:t> </a:t>
            </a:r>
            <a:endParaRPr lang="ru-RU" dirty="0"/>
          </a:p>
        </p:txBody>
      </p:sp>
      <p:sp>
        <p:nvSpPr>
          <p:cNvPr id="3" name="Объект 2"/>
          <p:cNvSpPr>
            <a:spLocks noGrp="1"/>
          </p:cNvSpPr>
          <p:nvPr>
            <p:ph idx="1"/>
          </p:nvPr>
        </p:nvSpPr>
        <p:spPr>
          <a:xfrm>
            <a:off x="436605" y="1589903"/>
            <a:ext cx="11129319" cy="4539049"/>
          </a:xfrm>
        </p:spPr>
        <p:txBody>
          <a:bodyPr>
            <a:normAutofit fontScale="77500" lnSpcReduction="20000"/>
          </a:bodyPr>
          <a:lstStyle/>
          <a:p>
            <a:pPr marL="347472" indent="-347472" algn="just" fontAlgn="base">
              <a:lnSpc>
                <a:spcPct val="90000"/>
              </a:lnSpc>
              <a:spcBef>
                <a:spcPts val="576"/>
              </a:spcBef>
              <a:buClrTx/>
              <a:buSzPts val="2400"/>
              <a:buFont typeface="Arial"/>
              <a:buChar char="•"/>
            </a:pPr>
            <a:r>
              <a:rPr lang="ru-RU" sz="2800" b="1" dirty="0" smtClean="0"/>
              <a:t>Сформировать сеть активистов, которые будут организовывать работу в рамках кампании в своих регионах</a:t>
            </a:r>
            <a:r>
              <a:rPr lang="en-US" sz="2800" b="1" dirty="0" smtClean="0"/>
              <a:t>; </a:t>
            </a:r>
            <a:endParaRPr lang="ru-RU" sz="2800" b="1" dirty="0" smtClean="0"/>
          </a:p>
          <a:p>
            <a:pPr marL="347472" indent="-347472" algn="just" fontAlgn="base">
              <a:lnSpc>
                <a:spcPct val="90000"/>
              </a:lnSpc>
              <a:spcBef>
                <a:spcPts val="576"/>
              </a:spcBef>
              <a:buClrTx/>
              <a:buSzPts val="2400"/>
              <a:buFont typeface="Arial"/>
              <a:buChar char="•"/>
            </a:pPr>
            <a:r>
              <a:rPr lang="ru-RU" sz="2800" b="1" dirty="0" smtClean="0"/>
              <a:t>По максимуму использовать ресурс молодежных и неформальных профсоюзных объединений, вовлекать в работу СМУ  и молодежь</a:t>
            </a:r>
            <a:r>
              <a:rPr lang="en-US" sz="2800" b="1" dirty="0" smtClean="0"/>
              <a:t>;</a:t>
            </a:r>
            <a:endParaRPr lang="ru-RU" sz="2800" b="1" dirty="0" smtClean="0"/>
          </a:p>
          <a:p>
            <a:pPr marL="347472" indent="-347472" algn="just" fontAlgn="base">
              <a:lnSpc>
                <a:spcPct val="90000"/>
              </a:lnSpc>
              <a:spcBef>
                <a:spcPts val="576"/>
              </a:spcBef>
              <a:buClrTx/>
              <a:buSzPts val="2400"/>
              <a:buFont typeface="Arial"/>
              <a:buChar char="•"/>
            </a:pPr>
            <a:r>
              <a:rPr lang="ru-RU" sz="2800" b="1" dirty="0" smtClean="0"/>
              <a:t>Наладить эффективное информационное взаимодействие Координационного комитета, сети активистов в регионах и профсоюзных объединений</a:t>
            </a:r>
            <a:r>
              <a:rPr lang="en-US" sz="2800" b="1" dirty="0" smtClean="0"/>
              <a:t>;</a:t>
            </a:r>
          </a:p>
          <a:p>
            <a:pPr marL="347472" indent="-347472" algn="just" fontAlgn="base">
              <a:lnSpc>
                <a:spcPct val="90000"/>
              </a:lnSpc>
              <a:spcBef>
                <a:spcPts val="576"/>
              </a:spcBef>
              <a:buClrTx/>
              <a:buSzPts val="2400"/>
              <a:buFont typeface="Arial"/>
              <a:buChar char="•"/>
            </a:pPr>
            <a:r>
              <a:rPr lang="ru-RU" sz="2800" b="1" dirty="0" smtClean="0"/>
              <a:t>Привлечь внимание и дать возможность поучаствовать в кампании тем коллегам, которые не входят в профактив и не читают профсоюзных информационных ресурсов, не получают рассылок</a:t>
            </a:r>
            <a:r>
              <a:rPr lang="en-US" sz="2800" b="1" dirty="0" smtClean="0"/>
              <a:t>;</a:t>
            </a:r>
          </a:p>
          <a:p>
            <a:pPr marL="347472" indent="-347472" algn="just" fontAlgn="base">
              <a:lnSpc>
                <a:spcPct val="90000"/>
              </a:lnSpc>
              <a:spcBef>
                <a:spcPts val="576"/>
              </a:spcBef>
              <a:buClrTx/>
              <a:buSzPts val="2400"/>
              <a:buFont typeface="Arial"/>
              <a:buChar char="•"/>
            </a:pPr>
            <a:r>
              <a:rPr lang="ru-RU" sz="2800" b="1" dirty="0" smtClean="0"/>
              <a:t>Подготовить материалы для широкой общественности и журналистов, которые убедительно показывают обоснованность позиции </a:t>
            </a:r>
            <a:r>
              <a:rPr lang="ru-RU" sz="2800" b="1" dirty="0"/>
              <a:t>П</a:t>
            </a:r>
            <a:r>
              <a:rPr lang="ru-RU" sz="2800" b="1" dirty="0" smtClean="0"/>
              <a:t>рофсоюза</a:t>
            </a:r>
            <a:r>
              <a:rPr lang="en-US" sz="2800" b="1" dirty="0" smtClean="0"/>
              <a:t>;</a:t>
            </a:r>
          </a:p>
          <a:p>
            <a:pPr marL="347472" indent="-347472" algn="just" fontAlgn="base">
              <a:lnSpc>
                <a:spcPct val="90000"/>
              </a:lnSpc>
              <a:spcBef>
                <a:spcPts val="576"/>
              </a:spcBef>
              <a:buClrTx/>
              <a:buSzPts val="2400"/>
              <a:buFont typeface="Arial"/>
              <a:buChar char="•"/>
            </a:pPr>
            <a:r>
              <a:rPr lang="ru-RU" sz="2800" b="1" dirty="0" smtClean="0"/>
              <a:t>Обеспечить распространение </a:t>
            </a:r>
            <a:r>
              <a:rPr lang="ru-RU" sz="2800" b="1" dirty="0"/>
              <a:t>информации </a:t>
            </a:r>
            <a:r>
              <a:rPr lang="ru-RU" sz="2800" b="1" dirty="0" smtClean="0"/>
              <a:t>о </a:t>
            </a:r>
            <a:r>
              <a:rPr lang="ru-RU" sz="2800" b="1" dirty="0"/>
              <a:t>проблемах с финансированием науки и о позиции Профсоюза </a:t>
            </a:r>
            <a:r>
              <a:rPr lang="ru-RU" sz="2800" b="1" dirty="0" smtClean="0"/>
              <a:t>в общественном пространстве – СМИ, </a:t>
            </a:r>
            <a:r>
              <a:rPr lang="ru-RU" sz="2800" b="1" smtClean="0"/>
              <a:t>социальных сетях, </a:t>
            </a:r>
            <a:r>
              <a:rPr lang="ru-RU" sz="2800" b="1" dirty="0" smtClean="0"/>
              <a:t>популярных блогах и каналах…</a:t>
            </a:r>
            <a:endParaRPr lang="en-US" sz="2800" b="1" dirty="0" smtClean="0"/>
          </a:p>
          <a:p>
            <a:pPr marL="0" indent="0" algn="just" fontAlgn="base">
              <a:lnSpc>
                <a:spcPct val="90000"/>
              </a:lnSpc>
              <a:spcBef>
                <a:spcPts val="576"/>
              </a:spcBef>
              <a:buClrTx/>
              <a:buSzPts val="2400"/>
              <a:buNone/>
            </a:pPr>
            <a:endParaRPr lang="en-US" sz="2400" b="1" dirty="0" smtClean="0"/>
          </a:p>
        </p:txBody>
      </p:sp>
    </p:spTree>
    <p:extLst>
      <p:ext uri="{BB962C8B-B14F-4D97-AF65-F5344CB8AC3E}">
        <p14:creationId xmlns:p14="http://schemas.microsoft.com/office/powerpoint/2010/main" val="491674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605" y="502266"/>
            <a:ext cx="11191101" cy="848574"/>
          </a:xfrm>
        </p:spPr>
        <p:txBody>
          <a:bodyPr>
            <a:normAutofit/>
          </a:bodyPr>
          <a:lstStyle/>
          <a:p>
            <a:pPr algn="ctr"/>
            <a:r>
              <a:rPr lang="ru-RU" dirty="0" smtClean="0"/>
              <a:t>Эпиграф</a:t>
            </a:r>
            <a:endParaRPr lang="ru-RU" dirty="0"/>
          </a:p>
        </p:txBody>
      </p:sp>
      <p:sp>
        <p:nvSpPr>
          <p:cNvPr id="3" name="Объект 2"/>
          <p:cNvSpPr>
            <a:spLocks noGrp="1"/>
          </p:cNvSpPr>
          <p:nvPr>
            <p:ph idx="1"/>
          </p:nvPr>
        </p:nvSpPr>
        <p:spPr>
          <a:xfrm>
            <a:off x="436605" y="1655806"/>
            <a:ext cx="11129319" cy="4539049"/>
          </a:xfrm>
        </p:spPr>
        <p:txBody>
          <a:bodyPr>
            <a:normAutofit/>
          </a:bodyPr>
          <a:lstStyle/>
          <a:p>
            <a:pPr marL="0" indent="0" algn="just" fontAlgn="base">
              <a:lnSpc>
                <a:spcPct val="90000"/>
              </a:lnSpc>
              <a:spcBef>
                <a:spcPts val="576"/>
              </a:spcBef>
              <a:buClrTx/>
              <a:buSzPts val="2400"/>
              <a:buNone/>
            </a:pPr>
            <a:r>
              <a:rPr lang="ru-RU" sz="2400" dirty="0" smtClean="0">
                <a:latin typeface="Times New Roman" panose="02020603050405020304" pitchFamily="18" charset="0"/>
                <a:cs typeface="Times New Roman" panose="02020603050405020304" pitchFamily="18" charset="0"/>
              </a:rPr>
              <a:t>«Нужно </a:t>
            </a:r>
            <a:r>
              <a:rPr lang="ru-RU" sz="2400" dirty="0">
                <a:latin typeface="Times New Roman" panose="02020603050405020304" pitchFamily="18" charset="0"/>
                <a:cs typeface="Times New Roman" panose="02020603050405020304" pitchFamily="18" charset="0"/>
              </a:rPr>
              <a:t>настроить именно все институты государственной власти, все структуры, все общественные организации, всех граждан на то, чтобы убедить всё общество в том, что суверенитет, будущее технологического развития, технологический суверенитет, промышленный, даже ценностный суверенитет может быть основан и может состояться только на базе фундаментальной и прикладной науки, только на научной базе. Потому </a:t>
            </a:r>
            <a:r>
              <a:rPr lang="ru-RU" sz="2400" dirty="0" smtClean="0">
                <a:latin typeface="Times New Roman" panose="02020603050405020304" pitchFamily="18" charset="0"/>
                <a:cs typeface="Times New Roman" panose="02020603050405020304" pitchFamily="18" charset="0"/>
              </a:rPr>
              <a:t>что …жизнь </a:t>
            </a:r>
            <a:r>
              <a:rPr lang="ru-RU" sz="2400" dirty="0">
                <a:latin typeface="Times New Roman" panose="02020603050405020304" pitchFamily="18" charset="0"/>
                <a:cs typeface="Times New Roman" panose="02020603050405020304" pitchFamily="18" charset="0"/>
              </a:rPr>
              <a:t>складывается таким образом, и успех каждого в отдельности, каждого государства и объединений государств в значительной степени зависит от результатов научной деятельности, фундаментальных и используемых прикладных разработок во всех сферах </a:t>
            </a:r>
            <a:r>
              <a:rPr lang="ru-RU" sz="2400" dirty="0" smtClean="0">
                <a:latin typeface="Times New Roman" panose="02020603050405020304" pitchFamily="18" charset="0"/>
                <a:cs typeface="Times New Roman" panose="02020603050405020304" pitchFamily="18" charset="0"/>
              </a:rPr>
              <a:t>жизни».</a:t>
            </a:r>
          </a:p>
          <a:p>
            <a:pPr marL="0" indent="0" algn="r" fontAlgn="base">
              <a:lnSpc>
                <a:spcPct val="90000"/>
              </a:lnSpc>
              <a:spcBef>
                <a:spcPts val="576"/>
              </a:spcBef>
              <a:buClrTx/>
              <a:buSzPts val="2400"/>
              <a:buNone/>
            </a:pPr>
            <a:endParaRPr lang="ru-RU" sz="2400" i="1" dirty="0" smtClean="0">
              <a:latin typeface="Times New Roman" panose="02020603050405020304" pitchFamily="18" charset="0"/>
              <a:cs typeface="Times New Roman" panose="02020603050405020304" pitchFamily="18" charset="0"/>
            </a:endParaRPr>
          </a:p>
          <a:p>
            <a:pPr marL="0" indent="0" algn="r" fontAlgn="base">
              <a:lnSpc>
                <a:spcPct val="90000"/>
              </a:lnSpc>
              <a:spcBef>
                <a:spcPts val="576"/>
              </a:spcBef>
              <a:buClrTx/>
              <a:buSzPts val="2400"/>
              <a:buNone/>
            </a:pPr>
            <a:r>
              <a:rPr lang="ru-RU" sz="2400" i="1" dirty="0" smtClean="0">
                <a:latin typeface="Times New Roman" panose="02020603050405020304" pitchFamily="18" charset="0"/>
                <a:cs typeface="Times New Roman" panose="02020603050405020304" pitchFamily="18" charset="0"/>
              </a:rPr>
              <a:t>В.В. Путин</a:t>
            </a:r>
            <a:r>
              <a:rPr lang="ru-RU" sz="2400" i="1" dirty="0" smtClean="0">
                <a:latin typeface="Times New Roman" panose="02020603050405020304" pitchFamily="18" charset="0"/>
                <a:cs typeface="Times New Roman" panose="02020603050405020304" pitchFamily="18" charset="0"/>
              </a:rPr>
              <a:t>, </a:t>
            </a:r>
            <a:r>
              <a:rPr lang="ru-RU" sz="2400" i="1" dirty="0" smtClean="0">
                <a:latin typeface="Times New Roman" panose="02020603050405020304" pitchFamily="18" charset="0"/>
                <a:cs typeface="Times New Roman" panose="02020603050405020304" pitchFamily="18" charset="0"/>
              </a:rPr>
              <a:t>1 декабря 2022 года</a:t>
            </a:r>
          </a:p>
        </p:txBody>
      </p:sp>
    </p:spTree>
    <p:extLst>
      <p:ext uri="{BB962C8B-B14F-4D97-AF65-F5344CB8AC3E}">
        <p14:creationId xmlns:p14="http://schemas.microsoft.com/office/powerpoint/2010/main" val="2759902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92369"/>
            <a:ext cx="10972800" cy="1354719"/>
          </a:xfrm>
        </p:spPr>
        <p:txBody>
          <a:bodyPr>
            <a:normAutofit fontScale="90000"/>
          </a:bodyPr>
          <a:lstStyle/>
          <a:p>
            <a:pPr algn="ctr"/>
            <a:r>
              <a:rPr lang="ru-RU" dirty="0" smtClean="0"/>
              <a:t>Внутренние затраты на </a:t>
            </a:r>
            <a:br>
              <a:rPr lang="ru-RU" dirty="0" smtClean="0"/>
            </a:br>
            <a:r>
              <a:rPr lang="ru-RU" dirty="0" smtClean="0"/>
              <a:t>исследования и разработки в 2005 году</a:t>
            </a:r>
            <a:endParaRPr lang="ru-RU" dirty="0"/>
          </a:p>
        </p:txBody>
      </p:sp>
      <p:graphicFrame>
        <p:nvGraphicFramePr>
          <p:cNvPr id="12" name="Объект 11"/>
          <p:cNvGraphicFramePr>
            <a:graphicFrameLocks noGrp="1"/>
          </p:cNvGraphicFramePr>
          <p:nvPr>
            <p:ph idx="1"/>
            <p:extLst>
              <p:ext uri="{D42A27DB-BD31-4B8C-83A1-F6EECF244321}">
                <p14:modId xmlns:p14="http://schemas.microsoft.com/office/powerpoint/2010/main" val="2355719644"/>
              </p:ext>
            </p:extLst>
          </p:nvPr>
        </p:nvGraphicFramePr>
        <p:xfrm>
          <a:off x="609600" y="1935163"/>
          <a:ext cx="109728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0082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92369"/>
            <a:ext cx="10972800" cy="1354719"/>
          </a:xfrm>
        </p:spPr>
        <p:txBody>
          <a:bodyPr>
            <a:normAutofit fontScale="90000"/>
          </a:bodyPr>
          <a:lstStyle/>
          <a:p>
            <a:pPr algn="ctr"/>
            <a:r>
              <a:rPr lang="ru-RU" dirty="0" smtClean="0"/>
              <a:t>Внутренние затраты на </a:t>
            </a:r>
            <a:br>
              <a:rPr lang="ru-RU" dirty="0" smtClean="0"/>
            </a:br>
            <a:r>
              <a:rPr lang="ru-RU" dirty="0" smtClean="0"/>
              <a:t>исследования и разработки в 20</a:t>
            </a:r>
            <a:r>
              <a:rPr lang="en-US" dirty="0" smtClean="0"/>
              <a:t>20</a:t>
            </a:r>
            <a:r>
              <a:rPr lang="ru-RU" dirty="0" smtClean="0"/>
              <a:t> году</a:t>
            </a:r>
            <a:endParaRPr lang="ru-RU" dirty="0"/>
          </a:p>
        </p:txBody>
      </p:sp>
      <p:graphicFrame>
        <p:nvGraphicFramePr>
          <p:cNvPr id="12" name="Объект 11"/>
          <p:cNvGraphicFramePr>
            <a:graphicFrameLocks noGrp="1"/>
          </p:cNvGraphicFramePr>
          <p:nvPr>
            <p:ph idx="1"/>
            <p:extLst>
              <p:ext uri="{D42A27DB-BD31-4B8C-83A1-F6EECF244321}">
                <p14:modId xmlns:p14="http://schemas.microsoft.com/office/powerpoint/2010/main" val="3812046936"/>
              </p:ext>
            </p:extLst>
          </p:nvPr>
        </p:nvGraphicFramePr>
        <p:xfrm>
          <a:off x="609600" y="1935163"/>
          <a:ext cx="109728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806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11499"/>
            <a:ext cx="11897248" cy="1467059"/>
          </a:xfrm>
        </p:spPr>
        <p:txBody>
          <a:bodyPr>
            <a:normAutofit fontScale="90000"/>
          </a:bodyPr>
          <a:lstStyle/>
          <a:p>
            <a:pPr algn="ctr"/>
            <a:r>
              <a:rPr lang="ru-RU" dirty="0" smtClean="0"/>
              <a:t>Расходы федерального бюджета на фундаментальные исследования в 2005-2020 гг.</a:t>
            </a:r>
            <a:endParaRPr lang="ru-RU" dirty="0"/>
          </a:p>
        </p:txBody>
      </p:sp>
      <p:graphicFrame>
        <p:nvGraphicFramePr>
          <p:cNvPr id="6" name="Диаграмма 5"/>
          <p:cNvGraphicFramePr/>
          <p:nvPr>
            <p:extLst>
              <p:ext uri="{D42A27DB-BD31-4B8C-83A1-F6EECF244321}">
                <p14:modId xmlns:p14="http://schemas.microsoft.com/office/powerpoint/2010/main" val="1003927603"/>
              </p:ext>
            </p:extLst>
          </p:nvPr>
        </p:nvGraphicFramePr>
        <p:xfrm>
          <a:off x="1929285" y="1919235"/>
          <a:ext cx="8259744" cy="4501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7119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387" y="271305"/>
            <a:ext cx="11997732" cy="1575783"/>
          </a:xfrm>
        </p:spPr>
        <p:txBody>
          <a:bodyPr>
            <a:normAutofit fontScale="90000"/>
          </a:bodyPr>
          <a:lstStyle/>
          <a:p>
            <a:pPr algn="ctr"/>
            <a:r>
              <a:rPr lang="ru-RU" dirty="0" smtClean="0"/>
              <a:t>Бюджетное финансирование фундаментальных исследований в 2022 -2025 гг.</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601258996"/>
              </p:ext>
            </p:extLst>
          </p:nvPr>
        </p:nvGraphicFramePr>
        <p:xfrm>
          <a:off x="947351" y="2644619"/>
          <a:ext cx="9775235" cy="2199640"/>
        </p:xfrm>
        <a:graphic>
          <a:graphicData uri="http://schemas.openxmlformats.org/drawingml/2006/table">
            <a:tbl>
              <a:tblPr firstRow="1" bandRow="1">
                <a:tableStyleId>{5C22544A-7EE6-4342-B048-85BDC9FD1C3A}</a:tableStyleId>
              </a:tblPr>
              <a:tblGrid>
                <a:gridCol w="2290119"/>
                <a:gridCol w="1869989"/>
                <a:gridCol w="1837038"/>
                <a:gridCol w="1944130"/>
                <a:gridCol w="1833959"/>
              </a:tblGrid>
              <a:tr h="370840">
                <a:tc>
                  <a:txBody>
                    <a:bodyPr/>
                    <a:lstStyle/>
                    <a:p>
                      <a:pPr algn="ct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2022</a:t>
                      </a:r>
                      <a:r>
                        <a:rPr lang="en-US"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2023</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2024</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2025</a:t>
                      </a:r>
                      <a:endParaRPr lang="ru-RU" dirty="0">
                        <a:latin typeface="Times New Roman" panose="02020603050405020304" pitchFamily="18" charset="0"/>
                        <a:cs typeface="Times New Roman" panose="02020603050405020304" pitchFamily="18" charset="0"/>
                      </a:endParaRPr>
                    </a:p>
                  </a:txBody>
                  <a:tcPr/>
                </a:tc>
              </a:tr>
              <a:tr h="370840">
                <a:tc>
                  <a:txBody>
                    <a:bodyPr/>
                    <a:lstStyle/>
                    <a:p>
                      <a:pPr algn="ctr"/>
                      <a:r>
                        <a:rPr lang="ru-RU" dirty="0" smtClean="0">
                          <a:latin typeface="Times New Roman" panose="02020603050405020304" pitchFamily="18" charset="0"/>
                          <a:cs typeface="Times New Roman" panose="02020603050405020304" pitchFamily="18" charset="0"/>
                        </a:rPr>
                        <a:t>Фундаментальные</a:t>
                      </a:r>
                      <a:r>
                        <a:rPr lang="ru-RU" baseline="0" dirty="0" smtClean="0">
                          <a:latin typeface="Times New Roman" panose="02020603050405020304" pitchFamily="18" charset="0"/>
                          <a:cs typeface="Times New Roman" panose="02020603050405020304" pitchFamily="18" charset="0"/>
                        </a:rPr>
                        <a:t> исследования</a:t>
                      </a:r>
                      <a:r>
                        <a:rPr lang="ru-RU" dirty="0" smtClean="0">
                          <a:latin typeface="Times New Roman" panose="02020603050405020304" pitchFamily="18" charset="0"/>
                          <a:cs typeface="Times New Roman" panose="02020603050405020304" pitchFamily="18" charset="0"/>
                        </a:rPr>
                        <a:t>,</a:t>
                      </a:r>
                      <a:r>
                        <a:rPr lang="ru-RU" baseline="0" dirty="0" smtClean="0">
                          <a:latin typeface="Times New Roman" panose="02020603050405020304" pitchFamily="18" charset="0"/>
                          <a:cs typeface="Times New Roman" panose="02020603050405020304" pitchFamily="18" charset="0"/>
                        </a:rPr>
                        <a:t> </a:t>
                      </a:r>
                    </a:p>
                    <a:p>
                      <a:pPr algn="ctr"/>
                      <a:r>
                        <a:rPr lang="ru-RU" baseline="0" dirty="0" smtClean="0">
                          <a:latin typeface="Times New Roman" panose="02020603050405020304" pitchFamily="18" charset="0"/>
                          <a:cs typeface="Times New Roman" panose="02020603050405020304" pitchFamily="18" charset="0"/>
                        </a:rPr>
                        <a:t>млрд</a:t>
                      </a:r>
                      <a:r>
                        <a:rPr lang="ru-RU" baseline="0" dirty="0" smtClean="0">
                          <a:latin typeface="Times New Roman" panose="02020603050405020304" pitchFamily="18" charset="0"/>
                          <a:cs typeface="Times New Roman" panose="02020603050405020304" pitchFamily="18" charset="0"/>
                        </a:rPr>
                        <a:t>. руб.</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229,</a:t>
                      </a:r>
                      <a:r>
                        <a:rPr lang="ru-RU" dirty="0" smtClean="0">
                          <a:latin typeface="Times New Roman" panose="02020603050405020304" pitchFamily="18" charset="0"/>
                          <a:cs typeface="Times New Roman" panose="02020603050405020304" pitchFamily="18" charset="0"/>
                        </a:rPr>
                        <a:t>3</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253</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254,2</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232</a:t>
                      </a:r>
                      <a:endParaRPr lang="ru-RU" dirty="0">
                        <a:latin typeface="Times New Roman" panose="02020603050405020304" pitchFamily="18" charset="0"/>
                        <a:cs typeface="Times New Roman" panose="02020603050405020304" pitchFamily="18" charset="0"/>
                      </a:endParaRPr>
                    </a:p>
                  </a:txBody>
                  <a:tcPr/>
                </a:tc>
              </a:tr>
              <a:tr h="370840">
                <a:tc>
                  <a:txBody>
                    <a:bodyPr/>
                    <a:lstStyle/>
                    <a:p>
                      <a:pPr algn="ctr"/>
                      <a:r>
                        <a:rPr lang="ru-RU" dirty="0" smtClean="0">
                          <a:latin typeface="Times New Roman" panose="02020603050405020304" pitchFamily="18" charset="0"/>
                          <a:cs typeface="Times New Roman" panose="02020603050405020304" pitchFamily="18" charset="0"/>
                        </a:rPr>
                        <a:t>Фундаментальные</a:t>
                      </a:r>
                      <a:r>
                        <a:rPr lang="ru-RU" baseline="0" dirty="0" smtClean="0">
                          <a:latin typeface="Times New Roman" panose="02020603050405020304" pitchFamily="18" charset="0"/>
                          <a:cs typeface="Times New Roman" panose="02020603050405020304" pitchFamily="18" charset="0"/>
                        </a:rPr>
                        <a:t> исследования</a:t>
                      </a:r>
                      <a:r>
                        <a:rPr lang="ru-RU" dirty="0" smtClean="0">
                          <a:latin typeface="Times New Roman" panose="02020603050405020304" pitchFamily="18" charset="0"/>
                          <a:cs typeface="Times New Roman" panose="02020603050405020304" pitchFamily="18" charset="0"/>
                        </a:rPr>
                        <a:t>, </a:t>
                      </a:r>
                    </a:p>
                    <a:p>
                      <a:pPr algn="ctr"/>
                      <a:r>
                        <a:rPr lang="en-US"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ВВП</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0,172</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0,169</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0,16</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ru-RU"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0,136</a:t>
                      </a:r>
                      <a:endParaRPr lang="ru-RU" dirty="0">
                        <a:latin typeface="Times New Roman" panose="02020603050405020304" pitchFamily="18" charset="0"/>
                        <a:cs typeface="Times New Roman" panose="02020603050405020304" pitchFamily="18" charset="0"/>
                      </a:endParaRPr>
                    </a:p>
                  </a:txBody>
                  <a:tcPr/>
                </a:tc>
              </a:tr>
            </a:tbl>
          </a:graphicData>
        </a:graphic>
      </p:graphicFrame>
      <p:sp>
        <p:nvSpPr>
          <p:cNvPr id="5" name="TextBox 4"/>
          <p:cNvSpPr txBox="1"/>
          <p:nvPr/>
        </p:nvSpPr>
        <p:spPr>
          <a:xfrm>
            <a:off x="1068836" y="4913564"/>
            <a:ext cx="987753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согласно закону о федеральном бюджете на 2022-2024 годы без</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учета корректировок</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3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91885"/>
            <a:ext cx="11573468" cy="1455202"/>
          </a:xfrm>
        </p:spPr>
        <p:txBody>
          <a:bodyPr>
            <a:noAutofit/>
          </a:bodyPr>
          <a:lstStyle/>
          <a:p>
            <a:pPr algn="ctr"/>
            <a:r>
              <a:rPr lang="ru-RU" sz="4400" dirty="0" smtClean="0"/>
              <a:t>Основные получатели бюджетных средств на фундаментальные исследования в 2023-2025 гг.</a:t>
            </a:r>
            <a:endParaRPr lang="ru-RU" sz="4400" dirty="0"/>
          </a:p>
        </p:txBody>
      </p:sp>
      <p:graphicFrame>
        <p:nvGraphicFramePr>
          <p:cNvPr id="3" name="Таблица 2"/>
          <p:cNvGraphicFramePr>
            <a:graphicFrameLocks noGrp="1"/>
          </p:cNvGraphicFramePr>
          <p:nvPr>
            <p:extLst>
              <p:ext uri="{D42A27DB-BD31-4B8C-83A1-F6EECF244321}">
                <p14:modId xmlns:p14="http://schemas.microsoft.com/office/powerpoint/2010/main" val="3511456706"/>
              </p:ext>
            </p:extLst>
          </p:nvPr>
        </p:nvGraphicFramePr>
        <p:xfrm>
          <a:off x="1117691" y="2134698"/>
          <a:ext cx="9684288" cy="3953322"/>
        </p:xfrm>
        <a:graphic>
          <a:graphicData uri="http://schemas.openxmlformats.org/drawingml/2006/table">
            <a:tbl>
              <a:tblPr firstRow="1" bandRow="1">
                <a:tableStyleId>{5C22544A-7EE6-4342-B048-85BDC9FD1C3A}</a:tableStyleId>
              </a:tblPr>
              <a:tblGrid>
                <a:gridCol w="3243294"/>
                <a:gridCol w="3034602"/>
                <a:gridCol w="3406392"/>
              </a:tblGrid>
              <a:tr h="637468">
                <a:tc>
                  <a:txBody>
                    <a:bodyPr/>
                    <a:lstStyle/>
                    <a:p>
                      <a:pPr algn="ctr"/>
                      <a:r>
                        <a:rPr lang="ru-RU" dirty="0" smtClean="0">
                          <a:latin typeface="Times New Roman" panose="02020603050405020304" pitchFamily="18" charset="0"/>
                          <a:cs typeface="Times New Roman" panose="02020603050405020304" pitchFamily="18" charset="0"/>
                        </a:rPr>
                        <a:t>Бюджетополучатель</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Финансирование-2023, млрд. руб.</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Финансирование-2025, млрд. руб.</a:t>
                      </a:r>
                      <a:endParaRPr lang="ru-RU" dirty="0">
                        <a:latin typeface="Times New Roman" panose="02020603050405020304" pitchFamily="18" charset="0"/>
                        <a:cs typeface="Times New Roman" panose="02020603050405020304" pitchFamily="18" charset="0"/>
                      </a:endParaRPr>
                    </a:p>
                  </a:txBody>
                  <a:tcPr/>
                </a:tc>
              </a:tr>
              <a:tr h="3693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Минобрнауки</a:t>
                      </a:r>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в </a:t>
                      </a:r>
                      <a:r>
                        <a:rPr lang="ru-RU" i="1" dirty="0" err="1" smtClean="0">
                          <a:latin typeface="Times New Roman" panose="02020603050405020304" pitchFamily="18" charset="0"/>
                          <a:cs typeface="Times New Roman" panose="02020603050405020304" pitchFamily="18" charset="0"/>
                        </a:rPr>
                        <a:t>т.ч</a:t>
                      </a:r>
                      <a:r>
                        <a:rPr lang="ru-RU" i="1" dirty="0" smtClean="0">
                          <a:latin typeface="Times New Roman" panose="02020603050405020304" pitchFamily="18" charset="0"/>
                          <a:cs typeface="Times New Roman" panose="02020603050405020304" pitchFamily="18"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smtClean="0">
                          <a:latin typeface="Times New Roman" panose="02020603050405020304" pitchFamily="18" charset="0"/>
                          <a:cs typeface="Times New Roman" panose="02020603050405020304" pitchFamily="18" charset="0"/>
                        </a:rPr>
                        <a:t>218</a:t>
                      </a:r>
                      <a:r>
                        <a:rPr lang="en-US" b="1" smtClean="0">
                          <a:latin typeface="Times New Roman" panose="02020603050405020304" pitchFamily="18" charset="0"/>
                          <a:cs typeface="Times New Roman" panose="02020603050405020304" pitchFamily="18" charset="0"/>
                        </a:rPr>
                        <a:t>,</a:t>
                      </a:r>
                      <a:r>
                        <a:rPr lang="ru-RU" b="1" smtClean="0">
                          <a:latin typeface="Times New Roman" panose="02020603050405020304" pitchFamily="18" charset="0"/>
                          <a:cs typeface="Times New Roman" panose="02020603050405020304" pitchFamily="18" charset="0"/>
                        </a:rPr>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192,7</a:t>
                      </a:r>
                    </a:p>
                  </a:txBody>
                  <a:tcPr/>
                </a:tc>
              </a:tr>
              <a:tr h="3693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i="1" dirty="0" err="1" smtClean="0">
                          <a:latin typeface="Times New Roman" panose="02020603050405020304" pitchFamily="18" charset="0"/>
                          <a:cs typeface="Times New Roman" panose="02020603050405020304" pitchFamily="18" charset="0"/>
                        </a:rPr>
                        <a:t>подведы</a:t>
                      </a:r>
                      <a:endParaRPr lang="ru-RU" i="1" dirty="0" smtClean="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i="1" dirty="0" smtClean="0">
                          <a:latin typeface="Times New Roman" panose="02020603050405020304" pitchFamily="18" charset="0"/>
                          <a:cs typeface="Times New Roman" panose="02020603050405020304" pitchFamily="18" charset="0"/>
                        </a:rPr>
                        <a:t>125,3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i="1" dirty="0" smtClean="0">
                          <a:latin typeface="Times New Roman" panose="02020603050405020304" pitchFamily="18" charset="0"/>
                          <a:cs typeface="Times New Roman" panose="02020603050405020304" pitchFamily="18" charset="0"/>
                        </a:rPr>
                        <a:t>140</a:t>
                      </a:r>
                    </a:p>
                  </a:txBody>
                  <a:tcPr/>
                </a:tc>
              </a:tr>
              <a:tr h="3693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i="1" dirty="0" smtClean="0">
                          <a:latin typeface="Times New Roman" panose="02020603050405020304" pitchFamily="18" charset="0"/>
                          <a:cs typeface="Times New Roman" panose="02020603050405020304" pitchFamily="18" charset="0"/>
                        </a:rPr>
                        <a:t>РНФ</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i="1" smtClean="0">
                          <a:latin typeface="Times New Roman" panose="02020603050405020304" pitchFamily="18" charset="0"/>
                          <a:cs typeface="Times New Roman" panose="02020603050405020304" pitchFamily="18" charset="0"/>
                        </a:rPr>
                        <a:t>29,8</a:t>
                      </a:r>
                      <a:endParaRPr lang="ru-RU" i="1" dirty="0" smtClean="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i="1" dirty="0" smtClean="0">
                          <a:latin typeface="Times New Roman" panose="02020603050405020304" pitchFamily="18" charset="0"/>
                          <a:cs typeface="Times New Roman" panose="02020603050405020304" pitchFamily="18" charset="0"/>
                        </a:rPr>
                        <a:t>39,1</a:t>
                      </a:r>
                    </a:p>
                  </a:txBody>
                  <a:tcPr/>
                </a:tc>
              </a:tr>
              <a:tr h="3693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i="0" dirty="0" smtClean="0">
                          <a:latin typeface="Times New Roman" panose="02020603050405020304" pitchFamily="18" charset="0"/>
                          <a:cs typeface="Times New Roman" panose="02020603050405020304" pitchFamily="18" charset="0"/>
                        </a:rPr>
                        <a:t>Курчатовский</a:t>
                      </a:r>
                      <a:r>
                        <a:rPr lang="ru-RU" b="1" i="0" baseline="0" dirty="0" smtClean="0">
                          <a:latin typeface="Times New Roman" panose="02020603050405020304" pitchFamily="18" charset="0"/>
                          <a:cs typeface="Times New Roman" panose="02020603050405020304" pitchFamily="18" charset="0"/>
                        </a:rPr>
                        <a:t> институт</a:t>
                      </a:r>
                      <a:endParaRPr lang="ru-RU" b="1" i="0" dirty="0" smtClean="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i="0" dirty="0" smtClean="0">
                          <a:latin typeface="Times New Roman" panose="02020603050405020304" pitchFamily="18" charset="0"/>
                          <a:cs typeface="Times New Roman" panose="02020603050405020304" pitchFamily="18" charset="0"/>
                        </a:rPr>
                        <a:t>12,6</a:t>
                      </a:r>
                      <a:endParaRPr lang="ru-RU" b="1" i="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i="0" dirty="0" smtClean="0">
                          <a:latin typeface="Times New Roman" panose="02020603050405020304" pitchFamily="18" charset="0"/>
                          <a:cs typeface="Times New Roman" panose="02020603050405020304" pitchFamily="18" charset="0"/>
                        </a:rPr>
                        <a:t>20,4</a:t>
                      </a:r>
                      <a:endParaRPr lang="ru-RU" b="1" i="0" dirty="0">
                        <a:latin typeface="Times New Roman" panose="02020603050405020304" pitchFamily="18" charset="0"/>
                        <a:cs typeface="Times New Roman" panose="02020603050405020304" pitchFamily="18" charset="0"/>
                      </a:endParaRPr>
                    </a:p>
                  </a:txBody>
                  <a:tcPr/>
                </a:tc>
              </a:tr>
              <a:tr h="3693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МГУ</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anose="02020603050405020304" pitchFamily="18" charset="0"/>
                          <a:cs typeface="Times New Roman" panose="02020603050405020304" pitchFamily="18" charset="0"/>
                        </a:rPr>
                        <a:t>5,5</a:t>
                      </a:r>
                      <a:endParaRPr lang="ru-RU" b="1" dirty="0" smtClean="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Times New Roman" panose="02020603050405020304" pitchFamily="18" charset="0"/>
                          <a:cs typeface="Times New Roman" panose="02020603050405020304" pitchFamily="18" charset="0"/>
                        </a:rPr>
                        <a:t>6,0</a:t>
                      </a:r>
                      <a:endParaRPr lang="ru-RU" b="1" dirty="0" smtClean="0">
                        <a:latin typeface="Times New Roman" panose="02020603050405020304" pitchFamily="18" charset="0"/>
                        <a:cs typeface="Times New Roman" panose="02020603050405020304" pitchFamily="18" charset="0"/>
                      </a:endParaRPr>
                    </a:p>
                  </a:txBody>
                  <a:tcPr/>
                </a:tc>
              </a:tr>
              <a:tr h="3642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РАН</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4</a:t>
                      </a:r>
                      <a:r>
                        <a:rPr lang="en-US" b="1" dirty="0" smtClean="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smtClean="0">
                          <a:latin typeface="Times New Roman" panose="02020603050405020304" pitchFamily="18" charset="0"/>
                          <a:cs typeface="Times New Roman" panose="02020603050405020304" pitchFamily="18" charset="0"/>
                        </a:rPr>
                        <a:t>4,2</a:t>
                      </a:r>
                    </a:p>
                  </a:txBody>
                  <a:tcPr/>
                </a:tc>
              </a:tr>
              <a:tr h="182880">
                <a:tc>
                  <a:txBody>
                    <a:bodyPr/>
                    <a:lstStyle/>
                    <a:p>
                      <a:pPr algn="ctr"/>
                      <a:r>
                        <a:rPr lang="ru-RU" b="1" dirty="0" smtClean="0">
                          <a:latin typeface="Times New Roman" panose="02020603050405020304" pitchFamily="18" charset="0"/>
                          <a:cs typeface="Times New Roman" panose="02020603050405020304" pitchFamily="18" charset="0"/>
                        </a:rPr>
                        <a:t>Бывший РФФИ</a:t>
                      </a:r>
                      <a:endParaRPr lang="ru-RU" b="1" dirty="0">
                        <a:latin typeface="Times New Roman" panose="02020603050405020304" pitchFamily="18" charset="0"/>
                        <a:cs typeface="Times New Roman" panose="02020603050405020304" pitchFamily="18" charset="0"/>
                      </a:endParaRPr>
                    </a:p>
                  </a:txBody>
                  <a:tcPr/>
                </a:tc>
                <a:tc>
                  <a:txBody>
                    <a:bodyPr/>
                    <a:lstStyle/>
                    <a:p>
                      <a:pPr algn="ctr"/>
                      <a:r>
                        <a:rPr lang="ru-RU" b="1" dirty="0" smtClean="0">
                          <a:latin typeface="Times New Roman" panose="02020603050405020304" pitchFamily="18" charset="0"/>
                          <a:cs typeface="Times New Roman" panose="02020603050405020304" pitchFamily="18" charset="0"/>
                        </a:rPr>
                        <a:t>3,5</a:t>
                      </a:r>
                      <a:endParaRPr lang="ru-RU" b="1" dirty="0">
                        <a:latin typeface="Times New Roman" panose="02020603050405020304" pitchFamily="18" charset="0"/>
                        <a:cs typeface="Times New Roman" panose="02020603050405020304" pitchFamily="18" charset="0"/>
                      </a:endParaRPr>
                    </a:p>
                  </a:txBody>
                  <a:tcPr/>
                </a:tc>
                <a:tc>
                  <a:txBody>
                    <a:bodyPr/>
                    <a:lstStyle/>
                    <a:p>
                      <a:pPr algn="ct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a:txBody>
                  <a:tcPr/>
                </a:tc>
              </a:tr>
              <a:tr h="182880">
                <a:tc>
                  <a:txBody>
                    <a:bodyPr/>
                    <a:lstStyle/>
                    <a:p>
                      <a:pPr algn="ctr"/>
                      <a:r>
                        <a:rPr lang="ru-RU" b="1" dirty="0" smtClean="0">
                          <a:latin typeface="Times New Roman" panose="02020603050405020304" pitchFamily="18" charset="0"/>
                          <a:cs typeface="Times New Roman" panose="02020603050405020304" pitchFamily="18" charset="0"/>
                        </a:rPr>
                        <a:t>УД Президента</a:t>
                      </a:r>
                      <a:r>
                        <a:rPr lang="ru-RU" b="1" baseline="0" dirty="0" smtClean="0">
                          <a:latin typeface="Times New Roman" panose="02020603050405020304" pitchFamily="18" charset="0"/>
                          <a:cs typeface="Times New Roman" panose="02020603050405020304" pitchFamily="18" charset="0"/>
                        </a:rPr>
                        <a:t> РФ</a:t>
                      </a:r>
                      <a:endParaRPr lang="ru-RU" b="1" dirty="0">
                        <a:latin typeface="Times New Roman" panose="02020603050405020304" pitchFamily="18" charset="0"/>
                        <a:cs typeface="Times New Roman" panose="02020603050405020304" pitchFamily="18" charset="0"/>
                      </a:endParaRPr>
                    </a:p>
                  </a:txBody>
                  <a:tcPr/>
                </a:tc>
                <a:tc>
                  <a:txBody>
                    <a:bodyPr/>
                    <a:lstStyle/>
                    <a:p>
                      <a:pPr algn="ctr"/>
                      <a:r>
                        <a:rPr lang="ru-RU" b="1" dirty="0" smtClean="0">
                          <a:latin typeface="Times New Roman" panose="02020603050405020304" pitchFamily="18" charset="0"/>
                          <a:cs typeface="Times New Roman" panose="02020603050405020304" pitchFamily="18" charset="0"/>
                        </a:rPr>
                        <a:t>2,6</a:t>
                      </a:r>
                      <a:endParaRPr lang="ru-RU" b="1" dirty="0">
                        <a:latin typeface="Times New Roman" panose="02020603050405020304" pitchFamily="18" charset="0"/>
                        <a:cs typeface="Times New Roman" panose="02020603050405020304" pitchFamily="18" charset="0"/>
                      </a:endParaRPr>
                    </a:p>
                  </a:txBody>
                  <a:tcPr/>
                </a:tc>
                <a:tc>
                  <a:txBody>
                    <a:bodyPr/>
                    <a:lstStyle/>
                    <a:p>
                      <a:pPr algn="ctr"/>
                      <a:r>
                        <a:rPr lang="ru-RU" b="1" dirty="0" smtClean="0">
                          <a:latin typeface="Times New Roman" panose="02020603050405020304" pitchFamily="18" charset="0"/>
                          <a:cs typeface="Times New Roman" panose="02020603050405020304" pitchFamily="18" charset="0"/>
                        </a:rPr>
                        <a:t>2,9</a:t>
                      </a:r>
                      <a:endParaRPr lang="ru-RU" b="1" dirty="0">
                        <a:latin typeface="Times New Roman" panose="02020603050405020304" pitchFamily="18" charset="0"/>
                        <a:cs typeface="Times New Roman" panose="02020603050405020304" pitchFamily="18" charset="0"/>
                      </a:endParaRPr>
                    </a:p>
                  </a:txBody>
                  <a:tcPr/>
                </a:tc>
              </a:tr>
              <a:tr h="369327">
                <a:tc>
                  <a:txBody>
                    <a:bodyPr/>
                    <a:lstStyle/>
                    <a:p>
                      <a:pPr algn="ctr"/>
                      <a:r>
                        <a:rPr lang="ru-RU" dirty="0" smtClean="0">
                          <a:latin typeface="Times New Roman" panose="02020603050405020304" pitchFamily="18" charset="0"/>
                          <a:cs typeface="Times New Roman" panose="02020603050405020304" pitchFamily="18" charset="0"/>
                        </a:rPr>
                        <a:t>Всего</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b="1" dirty="0" smtClean="0">
                          <a:latin typeface="Times New Roman" panose="02020603050405020304" pitchFamily="18" charset="0"/>
                          <a:cs typeface="Times New Roman" panose="02020603050405020304" pitchFamily="18" charset="0"/>
                        </a:rPr>
                        <a:t>253</a:t>
                      </a:r>
                      <a:endParaRPr lang="ru-RU" b="1" dirty="0">
                        <a:latin typeface="Times New Roman" panose="02020603050405020304" pitchFamily="18" charset="0"/>
                        <a:cs typeface="Times New Roman" panose="02020603050405020304" pitchFamily="18" charset="0"/>
                      </a:endParaRPr>
                    </a:p>
                  </a:txBody>
                  <a:tcPr/>
                </a:tc>
                <a:tc>
                  <a:txBody>
                    <a:bodyPr/>
                    <a:lstStyle/>
                    <a:p>
                      <a:pPr algn="ctr"/>
                      <a:r>
                        <a:rPr lang="ru-RU" b="1" dirty="0" smtClean="0">
                          <a:latin typeface="Times New Roman" panose="02020603050405020304" pitchFamily="18" charset="0"/>
                          <a:cs typeface="Times New Roman" panose="02020603050405020304" pitchFamily="18" charset="0"/>
                        </a:rPr>
                        <a:t>230</a:t>
                      </a:r>
                      <a:endParaRPr lang="ru-RU" b="1"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77941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387" y="271305"/>
            <a:ext cx="11997732" cy="1575783"/>
          </a:xfrm>
        </p:spPr>
        <p:txBody>
          <a:bodyPr>
            <a:normAutofit/>
          </a:bodyPr>
          <a:lstStyle/>
          <a:p>
            <a:pPr algn="ctr"/>
            <a:r>
              <a:rPr lang="ru-RU" dirty="0" smtClean="0"/>
              <a:t>Объем субсидий для подведомственных Минобрнауки организаций</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249003341"/>
              </p:ext>
            </p:extLst>
          </p:nvPr>
        </p:nvGraphicFramePr>
        <p:xfrm>
          <a:off x="1911177" y="2819772"/>
          <a:ext cx="8209968" cy="2199640"/>
        </p:xfrm>
        <a:graphic>
          <a:graphicData uri="http://schemas.openxmlformats.org/drawingml/2006/table">
            <a:tbl>
              <a:tblPr firstRow="1" bandRow="1">
                <a:tableStyleId>{5C22544A-7EE6-4342-B048-85BDC9FD1C3A}</a:tableStyleId>
              </a:tblPr>
              <a:tblGrid>
                <a:gridCol w="2784391"/>
                <a:gridCol w="1820562"/>
                <a:gridCol w="1837038"/>
                <a:gridCol w="1767977"/>
              </a:tblGrid>
              <a:tr h="370840">
                <a:tc>
                  <a:txBody>
                    <a:bodyPr/>
                    <a:lstStyle/>
                    <a:p>
                      <a:pPr algn="ct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2023*</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2024</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2025</a:t>
                      </a:r>
                      <a:endParaRPr lang="ru-RU" dirty="0">
                        <a:latin typeface="Times New Roman" panose="02020603050405020304" pitchFamily="18" charset="0"/>
                        <a:cs typeface="Times New Roman" panose="02020603050405020304" pitchFamily="18" charset="0"/>
                      </a:endParaRPr>
                    </a:p>
                  </a:txBody>
                  <a:tcPr/>
                </a:tc>
              </a:tr>
              <a:tr h="370840">
                <a:tc>
                  <a:txBody>
                    <a:bodyPr/>
                    <a:lstStyle/>
                    <a:p>
                      <a:pPr algn="ctr"/>
                      <a:r>
                        <a:rPr lang="ru-RU" dirty="0" smtClean="0">
                          <a:latin typeface="Times New Roman" panose="02020603050405020304" pitchFamily="18" charset="0"/>
                          <a:cs typeface="Times New Roman" panose="02020603050405020304" pitchFamily="18" charset="0"/>
                        </a:rPr>
                        <a:t>Фундаментальные</a:t>
                      </a:r>
                      <a:r>
                        <a:rPr lang="ru-RU" baseline="0" dirty="0" smtClean="0">
                          <a:latin typeface="Times New Roman" panose="02020603050405020304" pitchFamily="18" charset="0"/>
                          <a:cs typeface="Times New Roman" panose="02020603050405020304" pitchFamily="18" charset="0"/>
                        </a:rPr>
                        <a:t> исследования</a:t>
                      </a:r>
                      <a:r>
                        <a:rPr lang="ru-RU" dirty="0" smtClean="0">
                          <a:latin typeface="Times New Roman" panose="02020603050405020304" pitchFamily="18" charset="0"/>
                          <a:cs typeface="Times New Roman" panose="02020603050405020304" pitchFamily="18" charset="0"/>
                        </a:rPr>
                        <a:t>,</a:t>
                      </a:r>
                      <a:r>
                        <a:rPr lang="ru-RU" baseline="0" dirty="0" smtClean="0">
                          <a:latin typeface="Times New Roman" panose="02020603050405020304" pitchFamily="18" charset="0"/>
                          <a:cs typeface="Times New Roman" panose="02020603050405020304" pitchFamily="18" charset="0"/>
                        </a:rPr>
                        <a:t> </a:t>
                      </a:r>
                    </a:p>
                    <a:p>
                      <a:pPr algn="ctr"/>
                      <a:r>
                        <a:rPr lang="ru-RU" baseline="0" dirty="0" smtClean="0">
                          <a:latin typeface="Times New Roman" panose="02020603050405020304" pitchFamily="18" charset="0"/>
                          <a:cs typeface="Times New Roman" panose="02020603050405020304" pitchFamily="18" charset="0"/>
                        </a:rPr>
                        <a:t>млрд</a:t>
                      </a:r>
                      <a:r>
                        <a:rPr lang="ru-RU" baseline="0" dirty="0" smtClean="0">
                          <a:latin typeface="Times New Roman" panose="02020603050405020304" pitchFamily="18" charset="0"/>
                          <a:cs typeface="Times New Roman" panose="02020603050405020304" pitchFamily="18" charset="0"/>
                        </a:rPr>
                        <a:t>. руб. </a:t>
                      </a:r>
                      <a:r>
                        <a:rPr lang="ru-RU" baseline="0" dirty="0" smtClean="0">
                          <a:latin typeface="Times New Roman" panose="02020603050405020304" pitchFamily="18" charset="0"/>
                          <a:cs typeface="Times New Roman" panose="02020603050405020304" pitchFamily="18" charset="0"/>
                        </a:rPr>
                        <a:t>(</a:t>
                      </a:r>
                      <a:r>
                        <a:rPr lang="en-US" baseline="0" dirty="0" smtClean="0">
                          <a:latin typeface="Times New Roman" panose="02020603050405020304" pitchFamily="18" charset="0"/>
                          <a:cs typeface="Times New Roman" panose="02020603050405020304" pitchFamily="18" charset="0"/>
                        </a:rPr>
                        <a:t>% </a:t>
                      </a:r>
                      <a:r>
                        <a:rPr lang="ru-RU" baseline="0" dirty="0" smtClean="0">
                          <a:latin typeface="Times New Roman" panose="02020603050405020304" pitchFamily="18" charset="0"/>
                          <a:cs typeface="Times New Roman" panose="02020603050405020304" pitchFamily="18" charset="0"/>
                        </a:rPr>
                        <a:t>год </a:t>
                      </a:r>
                      <a:r>
                        <a:rPr lang="ru-RU" baseline="0" dirty="0" smtClean="0">
                          <a:latin typeface="Times New Roman" panose="02020603050405020304" pitchFamily="18" charset="0"/>
                          <a:cs typeface="Times New Roman" panose="02020603050405020304" pitchFamily="18" charset="0"/>
                        </a:rPr>
                        <a:t>к году)</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en-US" dirty="0" smtClean="0">
                        <a:latin typeface="Times New Roman" panose="02020603050405020304" pitchFamily="18" charset="0"/>
                        <a:cs typeface="Times New Roman" panose="02020603050405020304" pitchFamily="18" charset="0"/>
                      </a:endParaRPr>
                    </a:p>
                    <a:p>
                      <a:pPr algn="ctr"/>
                      <a:r>
                        <a:rPr lang="ru-RU" dirty="0" smtClean="0">
                          <a:latin typeface="Times New Roman" panose="02020603050405020304" pitchFamily="18" charset="0"/>
                          <a:cs typeface="Times New Roman" panose="02020603050405020304" pitchFamily="18" charset="0"/>
                        </a:rPr>
                        <a:t>125,3</a:t>
                      </a:r>
                      <a:r>
                        <a:rPr lang="ru-RU" baseline="0" dirty="0" smtClean="0">
                          <a:latin typeface="Times New Roman" panose="02020603050405020304" pitchFamily="18" charset="0"/>
                          <a:cs typeface="Times New Roman" panose="02020603050405020304" pitchFamily="18" charset="0"/>
                        </a:rPr>
                        <a:t> </a:t>
                      </a:r>
                      <a:r>
                        <a:rPr lang="ru-RU" baseline="0" dirty="0" smtClean="0">
                          <a:latin typeface="Times New Roman" panose="02020603050405020304" pitchFamily="18" charset="0"/>
                          <a:cs typeface="Times New Roman" panose="02020603050405020304" pitchFamily="18" charset="0"/>
                        </a:rPr>
                        <a:t>(105</a:t>
                      </a:r>
                      <a:r>
                        <a:rPr lang="en-US" baseline="0" dirty="0" smtClean="0">
                          <a:latin typeface="Times New Roman" panose="02020603050405020304" pitchFamily="18" charset="0"/>
                          <a:cs typeface="Times New Roman" panose="02020603050405020304" pitchFamily="18" charset="0"/>
                        </a:rPr>
                        <a:t>,</a:t>
                      </a:r>
                      <a:r>
                        <a:rPr lang="ru-RU" baseline="0" dirty="0" smtClean="0">
                          <a:latin typeface="Times New Roman" panose="02020603050405020304" pitchFamily="18" charset="0"/>
                          <a:cs typeface="Times New Roman" panose="02020603050405020304" pitchFamily="18" charset="0"/>
                        </a:rPr>
                        <a:t>3</a:t>
                      </a:r>
                      <a:r>
                        <a:rPr lang="en-US" baseline="0" dirty="0" smtClean="0">
                          <a:latin typeface="Times New Roman" panose="02020603050405020304" pitchFamily="18" charset="0"/>
                          <a:cs typeface="Times New Roman" panose="02020603050405020304" pitchFamily="18" charset="0"/>
                        </a:rPr>
                        <a:t> %</a:t>
                      </a:r>
                      <a:r>
                        <a:rPr lang="ru-RU" baseline="0"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132,</a:t>
                      </a:r>
                      <a:r>
                        <a:rPr lang="ru-RU" dirty="0" smtClean="0">
                          <a:latin typeface="Times New Roman" panose="02020603050405020304" pitchFamily="18" charset="0"/>
                          <a:cs typeface="Times New Roman" panose="02020603050405020304" pitchFamily="18" charset="0"/>
                        </a:rPr>
                        <a:t>5 (105,7 </a:t>
                      </a:r>
                      <a:r>
                        <a:rPr lang="en-US"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smtClean="0">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140 </a:t>
                      </a:r>
                      <a:r>
                        <a:rPr lang="ru-RU" dirty="0" smtClean="0">
                          <a:latin typeface="Times New Roman" panose="02020603050405020304" pitchFamily="18" charset="0"/>
                          <a:cs typeface="Times New Roman" panose="02020603050405020304" pitchFamily="18" charset="0"/>
                        </a:rPr>
                        <a:t>(105,7 </a:t>
                      </a:r>
                      <a:r>
                        <a:rPr lang="en-US"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a:t>
                      </a:r>
                    </a:p>
                    <a:p>
                      <a:pPr algn="ctr"/>
                      <a:endParaRPr lang="ru-RU" dirty="0">
                        <a:latin typeface="Times New Roman" panose="02020603050405020304" pitchFamily="18" charset="0"/>
                        <a:cs typeface="Times New Roman" panose="02020603050405020304" pitchFamily="18" charset="0"/>
                      </a:endParaRPr>
                    </a:p>
                  </a:txBody>
                  <a:tcPr/>
                </a:tc>
              </a:tr>
              <a:tr h="370840">
                <a:tc>
                  <a:txBody>
                    <a:bodyPr/>
                    <a:lstStyle/>
                    <a:p>
                      <a:pPr algn="ctr"/>
                      <a:r>
                        <a:rPr lang="ru-RU" dirty="0" smtClean="0">
                          <a:latin typeface="Times New Roman" panose="02020603050405020304" pitchFamily="18" charset="0"/>
                          <a:cs typeface="Times New Roman" panose="02020603050405020304" pitchFamily="18" charset="0"/>
                        </a:rPr>
                        <a:t>Высшее</a:t>
                      </a:r>
                      <a:r>
                        <a:rPr lang="ru-RU" baseline="0" dirty="0" smtClean="0">
                          <a:latin typeface="Times New Roman" panose="02020603050405020304" pitchFamily="18" charset="0"/>
                          <a:cs typeface="Times New Roman" panose="02020603050405020304" pitchFamily="18" charset="0"/>
                        </a:rPr>
                        <a:t> образование</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млрд.</a:t>
                      </a:r>
                      <a:r>
                        <a:rPr lang="ru-RU" baseline="0" dirty="0" smtClean="0">
                          <a:latin typeface="Times New Roman" panose="02020603050405020304" pitchFamily="18" charset="0"/>
                          <a:cs typeface="Times New Roman" panose="02020603050405020304" pitchFamily="18" charset="0"/>
                        </a:rPr>
                        <a:t> руб.</a:t>
                      </a:r>
                      <a:r>
                        <a:rPr lang="en-US" baseline="0" dirty="0" smtClean="0">
                          <a:latin typeface="Times New Roman" panose="02020603050405020304" pitchFamily="18" charset="0"/>
                          <a:cs typeface="Times New Roman" panose="02020603050405020304" pitchFamily="18" charset="0"/>
                        </a:rPr>
                        <a:t> </a:t>
                      </a:r>
                      <a:endParaRPr lang="en-US" baseline="0" dirty="0" smtClean="0">
                        <a:latin typeface="Times New Roman" panose="02020603050405020304" pitchFamily="18" charset="0"/>
                        <a:cs typeface="Times New Roman" panose="02020603050405020304" pitchFamily="18" charset="0"/>
                      </a:endParaRPr>
                    </a:p>
                    <a:p>
                      <a:pPr algn="ctr"/>
                      <a:r>
                        <a:rPr lang="ru-RU" baseline="0" dirty="0" smtClean="0">
                          <a:latin typeface="Times New Roman" panose="02020603050405020304" pitchFamily="18" charset="0"/>
                          <a:cs typeface="Times New Roman" panose="02020603050405020304" pitchFamily="18" charset="0"/>
                        </a:rPr>
                        <a:t>(</a:t>
                      </a:r>
                      <a:r>
                        <a:rPr lang="en-US" baseline="0" dirty="0" smtClean="0">
                          <a:latin typeface="Times New Roman" panose="02020603050405020304" pitchFamily="18" charset="0"/>
                          <a:cs typeface="Times New Roman" panose="02020603050405020304" pitchFamily="18" charset="0"/>
                        </a:rPr>
                        <a:t>% </a:t>
                      </a:r>
                      <a:r>
                        <a:rPr lang="ru-RU" baseline="0" dirty="0" smtClean="0">
                          <a:latin typeface="Times New Roman" panose="02020603050405020304" pitchFamily="18" charset="0"/>
                          <a:cs typeface="Times New Roman" panose="02020603050405020304" pitchFamily="18" charset="0"/>
                        </a:rPr>
                        <a:t>год </a:t>
                      </a:r>
                      <a:r>
                        <a:rPr lang="ru-RU" baseline="0" dirty="0" smtClean="0">
                          <a:latin typeface="Times New Roman" panose="02020603050405020304" pitchFamily="18" charset="0"/>
                          <a:cs typeface="Times New Roman" panose="02020603050405020304" pitchFamily="18" charset="0"/>
                        </a:rPr>
                        <a:t>к году)</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261,6</a:t>
                      </a:r>
                      <a:r>
                        <a:rPr lang="ru-RU"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(112,1</a:t>
                      </a:r>
                      <a:r>
                        <a:rPr lang="ru-RU" baseline="0"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288,3 </a:t>
                      </a:r>
                      <a:r>
                        <a:rPr lang="en-US" dirty="0" smtClean="0">
                          <a:latin typeface="Times New Roman" panose="02020603050405020304" pitchFamily="18" charset="0"/>
                          <a:cs typeface="Times New Roman" panose="02020603050405020304" pitchFamily="18" charset="0"/>
                        </a:rPr>
                        <a:t>(110,2</a:t>
                      </a:r>
                      <a:r>
                        <a:rPr lang="en-US" baseline="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c>
                  <a:txBody>
                    <a:bodyPr/>
                    <a:lstStyle/>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319,7 </a:t>
                      </a:r>
                      <a:r>
                        <a:rPr lang="en-US" dirty="0" smtClean="0">
                          <a:latin typeface="Times New Roman" panose="02020603050405020304" pitchFamily="18" charset="0"/>
                          <a:cs typeface="Times New Roman" panose="02020603050405020304" pitchFamily="18" charset="0"/>
                        </a:rPr>
                        <a:t>(110,9</a:t>
                      </a:r>
                      <a:r>
                        <a:rPr lang="en-US" baseline="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txBody>
                  <a:tcPr/>
                </a:tc>
              </a:tr>
            </a:tbl>
          </a:graphicData>
        </a:graphic>
      </p:graphicFrame>
      <p:sp>
        <p:nvSpPr>
          <p:cNvPr id="6" name="TextBox 5"/>
          <p:cNvSpPr txBox="1"/>
          <p:nvPr/>
        </p:nvSpPr>
        <p:spPr>
          <a:xfrm>
            <a:off x="1140488" y="5136251"/>
            <a:ext cx="9877530" cy="646331"/>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 - </a:t>
            </a:r>
            <a:r>
              <a:rPr lang="ru-RU" dirty="0" smtClean="0">
                <a:latin typeface="Times New Roman" panose="02020603050405020304" pitchFamily="18" charset="0"/>
                <a:cs typeface="Times New Roman" panose="02020603050405020304" pitchFamily="18" charset="0"/>
              </a:rPr>
              <a:t> объем финансирования в 2022 году учитывался согласно закону о федеральном бюджете на 2022-2024 годы без</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учета корректировок</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720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871" y="543094"/>
            <a:ext cx="11666136" cy="1084739"/>
          </a:xfrm>
        </p:spPr>
        <p:txBody>
          <a:bodyPr>
            <a:normAutofit fontScale="90000"/>
          </a:bodyPr>
          <a:lstStyle/>
          <a:p>
            <a:pPr algn="ctr"/>
            <a:r>
              <a:rPr lang="ru-RU" dirty="0" smtClean="0"/>
              <a:t>Может ли Профсоюз веско и громко выступить</a:t>
            </a:r>
            <a:r>
              <a:rPr lang="en-US" dirty="0"/>
              <a:t> </a:t>
            </a:r>
            <a:r>
              <a:rPr lang="ru-RU" dirty="0" smtClean="0"/>
              <a:t>против урезания расходов на науку</a:t>
            </a:r>
            <a:r>
              <a:rPr lang="ru-RU" dirty="0"/>
              <a:t>?</a:t>
            </a:r>
          </a:p>
        </p:txBody>
      </p:sp>
      <p:pic>
        <p:nvPicPr>
          <p:cNvPr id="5" name="Объект 2"/>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166157" y="1935163"/>
            <a:ext cx="5859685" cy="4389437"/>
          </a:xfrm>
        </p:spPr>
      </p:pic>
    </p:spTree>
    <p:extLst>
      <p:ext uri="{BB962C8B-B14F-4D97-AF65-F5344CB8AC3E}">
        <p14:creationId xmlns:p14="http://schemas.microsoft.com/office/powerpoint/2010/main" val="3783336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8197</TotalTime>
  <Words>663</Words>
  <Application>Microsoft Office PowerPoint</Application>
  <PresentationFormat>Широкоэкранный</PresentationFormat>
  <Paragraphs>115</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Constantia</vt:lpstr>
      <vt:lpstr>Times New Roman</vt:lpstr>
      <vt:lpstr>Wingdings 2</vt:lpstr>
      <vt:lpstr>Поток</vt:lpstr>
      <vt:lpstr>Бюджетное финансирование российской науки: нужны ли мы нам? </vt:lpstr>
      <vt:lpstr>Эпиграф</vt:lpstr>
      <vt:lpstr>Внутренние затраты на  исследования и разработки в 2005 году</vt:lpstr>
      <vt:lpstr>Внутренние затраты на  исследования и разработки в 2020 году</vt:lpstr>
      <vt:lpstr>Расходы федерального бюджета на фундаментальные исследования в 2005-2020 гг.</vt:lpstr>
      <vt:lpstr>Бюджетное финансирование фундаментальных исследований в 2022 -2025 гг.</vt:lpstr>
      <vt:lpstr>Основные получатели бюджетных средств на фундаментальные исследования в 2023-2025 гг.</vt:lpstr>
      <vt:lpstr>Объем субсидий для подведомственных Минобрнауки организаций</vt:lpstr>
      <vt:lpstr>Может ли Профсоюз веско и громко выступить против урезания расходов на науку?</vt:lpstr>
      <vt:lpstr>«Не советую, гражданин... мнэ-э... не советую. Съедят»</vt:lpstr>
      <vt:lpstr>Не только может, но и должен!</vt:lpstr>
      <vt:lpstr>Разработан план действий на 2023 год</vt:lpstr>
      <vt:lpstr>Готовимся работать, не забывая про психологию наших людей…</vt:lpstr>
      <vt:lpstr>Что важно сделать, чтобы добиться успеха?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Профсоюз работников РАН</dc:title>
  <dc:creator>viktor</dc:creator>
  <cp:lastModifiedBy>E</cp:lastModifiedBy>
  <cp:revision>382</cp:revision>
  <dcterms:created xsi:type="dcterms:W3CDTF">2017-02-18T19:23:15Z</dcterms:created>
  <dcterms:modified xsi:type="dcterms:W3CDTF">2023-02-02T11:24:06Z</dcterms:modified>
</cp:coreProperties>
</file>